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9144000"/>
  <p:notesSz cx="6808775" cy="99409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guide id="3" orient="horz" pos="3592">
          <p15:clr>
            <a:srgbClr val="A4A3A4"/>
          </p15:clr>
        </p15:guide>
        <p15:guide id="4" pos="343">
          <p15:clr>
            <a:srgbClr val="A4A3A4"/>
          </p15:clr>
        </p15:guide>
      </p15:sldGuideLst>
    </p:ext>
    <p:ext uri="{2D200454-40CA-4A62-9FC3-DE9A4176ACB9}">
      <p15:notesGuideLst>
        <p15:guide id="1" orient="horz" pos="3219">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 pos="3592" orient="horz"/>
        <p:guide pos="343"/>
      </p:guideLst>
    </p:cSldViewPr>
  </p:slideViewPr>
  <p:notesViewPr>
    <p:cSldViewPr snapToGrid="0">
      <p:cViewPr varScale="1">
        <p:scale>
          <a:sx n="100" d="100"/>
          <a:sy n="100" d="100"/>
        </p:scale>
        <p:origin x="0" y="0"/>
      </p:cViewPr>
      <p:guideLst>
        <p:guide pos="3219" orient="horz"/>
        <p:guide pos="2144"/>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51163" cy="498475"/>
          </a:xfrm>
          <a:prstGeom prst="rect">
            <a:avLst/>
          </a:prstGeom>
          <a:noFill/>
          <a:ln>
            <a:noFill/>
          </a:ln>
        </p:spPr>
        <p:txBody>
          <a:bodyPr anchorCtr="0" anchor="t" bIns="45725" lIns="91450" spcFirstLastPara="1" rIns="91450" wrap="square" tIns="45725">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6038" y="0"/>
            <a:ext cx="2951162" cy="498475"/>
          </a:xfrm>
          <a:prstGeom prst="rect">
            <a:avLst/>
          </a:prstGeom>
          <a:noFill/>
          <a:ln>
            <a:noFill/>
          </a:ln>
        </p:spPr>
        <p:txBody>
          <a:bodyPr anchorCtr="0" anchor="t" bIns="45725" lIns="91450" spcFirstLastPara="1" rIns="91450" wrap="square" tIns="45725">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lvl1pPr indent="-228600" lvl="0" marL="457200" marR="0" rtl="0" algn="l">
              <a:lnSpc>
                <a:spcPct val="100000"/>
              </a:lnSpc>
              <a:spcBef>
                <a:spcPts val="0"/>
              </a:spcBef>
              <a:spcAft>
                <a:spcPts val="0"/>
              </a:spcAft>
              <a:buSzPts val="1400"/>
              <a:buNone/>
              <a:defRPr b="0" i="0" sz="10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SzPts val="1400"/>
              <a:buNone/>
              <a:defRPr b="0" i="0" sz="10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SzPts val="1400"/>
              <a:buNone/>
              <a:defRPr b="0" i="0" sz="10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SzPts val="1400"/>
              <a:buNone/>
              <a:defRPr b="0" i="0" sz="10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SzPts val="1400"/>
              <a:buNone/>
              <a:defRPr b="0" i="0" sz="10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42450"/>
            <a:ext cx="2951163" cy="498475"/>
          </a:xfrm>
          <a:prstGeom prst="rect">
            <a:avLst/>
          </a:prstGeom>
          <a:noFill/>
          <a:ln>
            <a:noFill/>
          </a:ln>
        </p:spPr>
        <p:txBody>
          <a:bodyPr anchorCtr="0" anchor="b" bIns="45725" lIns="91450" spcFirstLastPara="1" rIns="91450" wrap="square" tIns="45725">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marR="0" rtl="0" algn="r">
              <a:spcBef>
                <a:spcPts val="0"/>
              </a:spcBef>
              <a:spcAft>
                <a:spcPts val="0"/>
              </a:spcAft>
              <a:buNone/>
            </a:pPr>
            <a:fld id="{00000000-1234-1234-1234-123412341234}" type="slidenum">
              <a:rPr b="0" i="0" lang="nl-BE"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ybersecuritycoalition.be/content/uploads/NL_SUBS_4217_Cyber-Security-Coalition-1-Data-Awareness-STAND-60s-EXTRA-MET-LOGO.mp4"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gegevensbeschermingsautoriteit.be/"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mailto:voornaam.naam@gmail.com"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1: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1: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lang="nl-BE"/>
              <a:t>Hallo en welkom iedereen! </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Hebt u al gehoord van de GDPR? Zo ja, wat kunt u daarover vertellen?</a:t>
            </a:r>
            <a:endParaRPr/>
          </a:p>
        </p:txBody>
      </p:sp>
      <p:sp>
        <p:nvSpPr>
          <p:cNvPr id="123" name="Google Shape;123;p1: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0: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10: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b="1" lang="nl-BE"/>
              <a:t>Waar bewaren wij onze gegevens?</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Waar bewaren/archiveren we de gegevens van onze klanten of medewerkers binnen ons bedrijf?</a:t>
            </a:r>
            <a:endParaRPr/>
          </a:p>
          <a:p>
            <a:pPr indent="0" lvl="0" marL="0" rtl="0" algn="l">
              <a:lnSpc>
                <a:spcPct val="100000"/>
              </a:lnSpc>
              <a:spcBef>
                <a:spcPts val="0"/>
              </a:spcBef>
              <a:spcAft>
                <a:spcPts val="0"/>
              </a:spcAft>
              <a:buNone/>
            </a:pPr>
            <a:r>
              <a:rPr lang="nl-BE"/>
              <a:t>Op een computer? In de cloud? Op een externe harde schijf?</a:t>
            </a:r>
            <a:br>
              <a:rPr lang="nl-BE"/>
            </a:br>
            <a:endParaRPr/>
          </a:p>
          <a:p>
            <a:pPr indent="0" lvl="0" marL="0" rtl="0" algn="l">
              <a:lnSpc>
                <a:spcPct val="100000"/>
              </a:lnSpc>
              <a:spcBef>
                <a:spcPts val="0"/>
              </a:spcBef>
              <a:spcAft>
                <a:spcPts val="0"/>
              </a:spcAft>
              <a:buNone/>
            </a:pPr>
            <a:r>
              <a:rPr b="1" lang="nl-BE"/>
              <a:t>Worden de bewaarde gegevens beveiligd?</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Worden de gearchiveerde gegevens versleuteld? </a:t>
            </a:r>
            <a:endParaRPr/>
          </a:p>
          <a:p>
            <a:pPr indent="0" lvl="0" marL="0" rtl="0" algn="l">
              <a:lnSpc>
                <a:spcPct val="100000"/>
              </a:lnSpc>
              <a:spcBef>
                <a:spcPts val="0"/>
              </a:spcBef>
              <a:spcAft>
                <a:spcPts val="0"/>
              </a:spcAft>
              <a:buNone/>
            </a:pPr>
            <a:r>
              <a:rPr lang="nl-BE"/>
              <a:t>Worden de machines die de gegevens archiveren beveiligd?</a:t>
            </a:r>
            <a:endParaRPr/>
          </a:p>
          <a:p>
            <a:pPr indent="0" lvl="0" marL="0" rtl="0" algn="l">
              <a:lnSpc>
                <a:spcPct val="100000"/>
              </a:lnSpc>
              <a:spcBef>
                <a:spcPts val="0"/>
              </a:spcBef>
              <a:spcAft>
                <a:spcPts val="0"/>
              </a:spcAft>
              <a:buNone/>
            </a:pPr>
            <a:r>
              <a:rPr lang="nl-BE"/>
              <a:t>Worden de externe harde schijven achter slot en grendel bewaard?</a:t>
            </a:r>
            <a:endParaRPr/>
          </a:p>
          <a:p>
            <a:pPr indent="0" lvl="0" marL="0" rtl="0" algn="l">
              <a:lnSpc>
                <a:spcPct val="100000"/>
              </a:lnSpc>
              <a:spcBef>
                <a:spcPts val="0"/>
              </a:spcBef>
              <a:spcAft>
                <a:spcPts val="0"/>
              </a:spcAft>
              <a:buNone/>
            </a:pPr>
            <a:r>
              <a:rPr lang="nl-BE"/>
              <a:t> </a:t>
            </a:r>
            <a:endParaRPr/>
          </a:p>
          <a:p>
            <a:pPr indent="0" lvl="0" marL="0" rtl="0" algn="l">
              <a:lnSpc>
                <a:spcPct val="100000"/>
              </a:lnSpc>
              <a:spcBef>
                <a:spcPts val="0"/>
              </a:spcBef>
              <a:spcAft>
                <a:spcPts val="0"/>
              </a:spcAft>
              <a:buNone/>
            </a:pPr>
            <a:r>
              <a:rPr b="1" lang="nl-BE"/>
              <a:t>Wie mag onze gegevens bewaren?</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Mag ik zomaar gegevens buiten het bedrijf meenemen?</a:t>
            </a:r>
            <a:endParaRPr/>
          </a:p>
          <a:p>
            <a:pPr indent="0" lvl="0" marL="0" rtl="0" algn="l">
              <a:lnSpc>
                <a:spcPct val="100000"/>
              </a:lnSpc>
              <a:spcBef>
                <a:spcPts val="0"/>
              </a:spcBef>
              <a:spcAft>
                <a:spcPts val="0"/>
              </a:spcAft>
              <a:buNone/>
            </a:pPr>
            <a:r>
              <a:rPr lang="nl-BE"/>
              <a:t>Mag ik ze naar mezelf mailen om er thuis mee te werken? (Hoe worden ze in dat geval beveiligd?)</a:t>
            </a:r>
            <a:endParaRPr/>
          </a:p>
          <a:p>
            <a:pPr indent="0" lvl="0" marL="0" rtl="0" algn="l">
              <a:lnSpc>
                <a:spcPct val="100000"/>
              </a:lnSpc>
              <a:spcBef>
                <a:spcPts val="0"/>
              </a:spcBef>
              <a:spcAft>
                <a:spcPts val="0"/>
              </a:spcAft>
              <a:buNone/>
            </a:pPr>
            <a:r>
              <a:t/>
            </a:r>
            <a:endParaRPr b="1"/>
          </a:p>
          <a:p>
            <a:pPr indent="0" lvl="0" marL="0" rtl="0" algn="l">
              <a:lnSpc>
                <a:spcPct val="100000"/>
              </a:lnSpc>
              <a:spcBef>
                <a:spcPts val="0"/>
              </a:spcBef>
              <a:spcAft>
                <a:spcPts val="0"/>
              </a:spcAft>
              <a:buNone/>
            </a:pPr>
            <a:r>
              <a:rPr b="1" lang="nl-BE"/>
              <a:t>Wie heeft toegang tot onze gegevens?</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Wie heeft toegang tot de bewaarde of gearchiveerde gegevens binnen het bedrijf?</a:t>
            </a:r>
            <a:endParaRPr/>
          </a:p>
          <a:p>
            <a:pPr indent="0" lvl="0" marL="0" rtl="0" algn="l">
              <a:lnSpc>
                <a:spcPct val="100000"/>
              </a:lnSpc>
              <a:spcBef>
                <a:spcPts val="0"/>
              </a:spcBef>
              <a:spcAft>
                <a:spcPts val="0"/>
              </a:spcAft>
              <a:buNone/>
            </a:pPr>
            <a:r>
              <a:rPr lang="nl-BE"/>
              <a:t>Het is niet nodig dat iedereen binnen het bedrijf toegang heeft tot de gegevens van klanten of medewerkers. </a:t>
            </a:r>
            <a:endParaRPr/>
          </a:p>
          <a:p>
            <a:pPr indent="0" lvl="0" marL="0" rtl="0" algn="l">
              <a:lnSpc>
                <a:spcPct val="100000"/>
              </a:lnSpc>
              <a:spcBef>
                <a:spcPts val="0"/>
              </a:spcBef>
              <a:spcAft>
                <a:spcPts val="0"/>
              </a:spcAft>
              <a:buNone/>
            </a:pPr>
            <a:r>
              <a:rPr lang="nl-BE"/>
              <a:t>We raden aan alleen toegang te geven aan personen die ze regelmatig nodig hebben en die personen verantwoordelijk te stellen voor de bescherming van de gegevens.</a:t>
            </a:r>
            <a:endParaRPr/>
          </a:p>
          <a:p>
            <a:pPr indent="0" lvl="0" marL="0" rtl="0" algn="l">
              <a:lnSpc>
                <a:spcPct val="100000"/>
              </a:lnSpc>
              <a:spcBef>
                <a:spcPts val="0"/>
              </a:spcBef>
              <a:spcAft>
                <a:spcPts val="0"/>
              </a:spcAft>
              <a:buNone/>
            </a:pPr>
            <a:r>
              <a:t/>
            </a:r>
            <a:endParaRPr/>
          </a:p>
        </p:txBody>
      </p:sp>
      <p:sp>
        <p:nvSpPr>
          <p:cNvPr id="210" name="Google Shape;210;p10: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1: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1: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lang="nl-BE" u="sng">
                <a:solidFill>
                  <a:schemeClr val="hlink"/>
                </a:solidFill>
                <a:hlinkClick r:id="rId2"/>
              </a:rPr>
              <a:t>https://www.cybersecuritycoalition.be/content/uploads/NL_SUBS_4217_Cyber-Security-Coalition-1-Data-Awareness-STAND-60s-EXTRA-MET-LOGO.mp4</a:t>
            </a:r>
            <a:r>
              <a:rPr lang="nl-BE"/>
              <a:t> </a:t>
            </a:r>
            <a:endParaRPr/>
          </a:p>
        </p:txBody>
      </p:sp>
      <p:sp>
        <p:nvSpPr>
          <p:cNvPr id="219" name="Google Shape;219;p11: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2: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p12: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t/>
            </a:r>
            <a:endParaRPr/>
          </a:p>
        </p:txBody>
      </p:sp>
      <p:sp>
        <p:nvSpPr>
          <p:cNvPr id="229" name="Google Shape;229;p12: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3: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p13: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t/>
            </a:r>
            <a:endParaRPr/>
          </a:p>
        </p:txBody>
      </p:sp>
      <p:sp>
        <p:nvSpPr>
          <p:cNvPr id="238" name="Google Shape;238;p13: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4: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 name="Google Shape;247;p14: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t/>
            </a:r>
            <a:endParaRPr/>
          </a:p>
        </p:txBody>
      </p:sp>
      <p:sp>
        <p:nvSpPr>
          <p:cNvPr id="248" name="Google Shape;248;p14: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15: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p15: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t/>
            </a:r>
            <a:endParaRPr/>
          </a:p>
        </p:txBody>
      </p:sp>
      <p:sp>
        <p:nvSpPr>
          <p:cNvPr id="258" name="Google Shape;258;p15: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6: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 name="Google Shape;268;p16: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lang="nl-BE" u="sng">
                <a:solidFill>
                  <a:schemeClr val="hlink"/>
                </a:solidFill>
                <a:hlinkClick r:id="rId2"/>
              </a:rPr>
              <a:t>https://www.gegevensbeschermingsautoriteit.be/</a:t>
            </a:r>
            <a:r>
              <a:rPr lang="nl-BE"/>
              <a:t> </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p>
        </p:txBody>
      </p:sp>
      <p:sp>
        <p:nvSpPr>
          <p:cNvPr id="269" name="Google Shape;269;p16: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17: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9" name="Google Shape;279;p17: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t/>
            </a:r>
            <a:endParaRPr/>
          </a:p>
        </p:txBody>
      </p:sp>
      <p:sp>
        <p:nvSpPr>
          <p:cNvPr id="280" name="Google Shape;280;p17: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8: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 name="Google Shape;290;p18: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lang="nl-BE">
                <a:latin typeface="Calibri"/>
                <a:ea typeface="Calibri"/>
                <a:cs typeface="Calibri"/>
                <a:sym typeface="Calibri"/>
              </a:rPr>
              <a:t>Bedankt voor uw aandacht!</a:t>
            </a:r>
            <a:endParaRPr>
              <a:latin typeface="Calibri"/>
              <a:ea typeface="Calibri"/>
              <a:cs typeface="Calibri"/>
              <a:sym typeface="Calibri"/>
            </a:endParaRPr>
          </a:p>
        </p:txBody>
      </p:sp>
      <p:sp>
        <p:nvSpPr>
          <p:cNvPr id="291" name="Google Shape;291;p18: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solidFill>
                  <a:srgbClr val="000000"/>
                </a:solidFill>
              </a:rPr>
              <a:t>‹#›</a:t>
            </a:fld>
            <a:endParaRPr>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2: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2: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lang="nl-BE">
                <a:solidFill>
                  <a:schemeClr val="dk1"/>
                </a:solidFill>
                <a:latin typeface="Calibri"/>
                <a:ea typeface="Calibri"/>
                <a:cs typeface="Calibri"/>
                <a:sym typeface="Calibri"/>
              </a:rPr>
              <a:t>Het doel van deze opleiding: </a:t>
            </a:r>
            <a:endParaRPr/>
          </a:p>
          <a:p>
            <a:pPr indent="-171450" lvl="0" marL="171450" rtl="0" algn="l">
              <a:lnSpc>
                <a:spcPct val="100000"/>
              </a:lnSpc>
              <a:spcBef>
                <a:spcPts val="0"/>
              </a:spcBef>
              <a:spcAft>
                <a:spcPts val="0"/>
              </a:spcAft>
              <a:buClr>
                <a:schemeClr val="dk1"/>
              </a:buClr>
              <a:buSzPts val="1000"/>
              <a:buFont typeface="Arial"/>
              <a:buChar char="•"/>
            </a:pPr>
            <a:r>
              <a:rPr lang="nl-BE">
                <a:solidFill>
                  <a:schemeClr val="dk1"/>
                </a:solidFill>
                <a:latin typeface="Calibri"/>
                <a:ea typeface="Calibri"/>
                <a:cs typeface="Calibri"/>
                <a:sym typeface="Calibri"/>
              </a:rPr>
              <a:t>de ins en outs begrijpen van de bescherming van persoonsgegevens</a:t>
            </a:r>
            <a:endParaRPr/>
          </a:p>
          <a:p>
            <a:pPr indent="-171450" lvl="0" marL="171450" rtl="0" algn="l">
              <a:lnSpc>
                <a:spcPct val="100000"/>
              </a:lnSpc>
              <a:spcBef>
                <a:spcPts val="0"/>
              </a:spcBef>
              <a:spcAft>
                <a:spcPts val="0"/>
              </a:spcAft>
              <a:buClr>
                <a:schemeClr val="dk1"/>
              </a:buClr>
              <a:buSzPts val="1000"/>
              <a:buFont typeface="Arial"/>
              <a:buChar char="•"/>
            </a:pPr>
            <a:r>
              <a:rPr lang="nl-BE">
                <a:solidFill>
                  <a:schemeClr val="dk1"/>
                </a:solidFill>
                <a:latin typeface="Calibri"/>
                <a:ea typeface="Calibri"/>
                <a:cs typeface="Calibri"/>
                <a:sym typeface="Calibri"/>
              </a:rPr>
              <a:t>en nadenken over hoe de gegevens binnen ons bedrijf worden verwerkt en beveiligd.</a:t>
            </a:r>
            <a:endParaRPr/>
          </a:p>
          <a:p>
            <a:pPr indent="0" lvl="0" marL="0" marR="0" rtl="0" algn="l">
              <a:lnSpc>
                <a:spcPct val="100000"/>
              </a:lnSpc>
              <a:spcBef>
                <a:spcPts val="300"/>
              </a:spcBef>
              <a:spcAft>
                <a:spcPts val="0"/>
              </a:spcAft>
              <a:buClr>
                <a:schemeClr val="dk1"/>
              </a:buClr>
              <a:buSzPts val="1000"/>
              <a:buFont typeface="Calibri"/>
              <a:buNone/>
            </a:pPr>
            <a:r>
              <a:t/>
            </a:r>
            <a:endParaRPr>
              <a:solidFill>
                <a:schemeClr val="dk1"/>
              </a:solidFill>
              <a:latin typeface="Calibri"/>
              <a:ea typeface="Calibri"/>
              <a:cs typeface="Calibri"/>
              <a:sym typeface="Calibri"/>
            </a:endParaRPr>
          </a:p>
        </p:txBody>
      </p:sp>
      <p:sp>
        <p:nvSpPr>
          <p:cNvPr id="131" name="Google Shape;131;p2: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3: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3:notes"/>
          <p:cNvSpPr txBox="1"/>
          <p:nvPr>
            <p:ph idx="1" type="body"/>
          </p:nvPr>
        </p:nvSpPr>
        <p:spPr>
          <a:xfrm>
            <a:off x="681038" y="4783138"/>
            <a:ext cx="5446712" cy="5157787"/>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lang="nl-BE"/>
              <a:t>De General Data Protection Regulation – of Algemene Verordening Gegevensbescherming, AVG – is een Europese regelgeving die persoonlijke en gevoelige gegevens beschermt door de verwerking ervan te standaardiseren en door ze beter te beveiligen.</a:t>
            </a:r>
            <a:endParaRPr/>
          </a:p>
          <a:p>
            <a:pPr indent="0" lvl="0" marL="0" rtl="0" algn="l">
              <a:lnSpc>
                <a:spcPct val="100000"/>
              </a:lnSpc>
              <a:spcBef>
                <a:spcPts val="0"/>
              </a:spcBef>
              <a:spcAft>
                <a:spcPts val="0"/>
              </a:spcAft>
              <a:buNone/>
            </a:pPr>
            <a:r>
              <a:t/>
            </a:r>
            <a:endParaRPr sz="1200">
              <a:solidFill>
                <a:schemeClr val="dk1"/>
              </a:solidFill>
              <a:latin typeface="Calibri"/>
              <a:ea typeface="Calibri"/>
              <a:cs typeface="Calibri"/>
              <a:sym typeface="Calibri"/>
            </a:endParaRPr>
          </a:p>
          <a:p>
            <a:pPr indent="0" lvl="0" marL="0" rtl="0" algn="l">
              <a:lnSpc>
                <a:spcPct val="100000"/>
              </a:lnSpc>
              <a:spcBef>
                <a:spcPts val="0"/>
              </a:spcBef>
              <a:spcAft>
                <a:spcPts val="0"/>
              </a:spcAft>
              <a:buNone/>
            </a:pPr>
            <a:r>
              <a:t/>
            </a:r>
            <a:endParaRPr sz="1200">
              <a:solidFill>
                <a:schemeClr val="dk1"/>
              </a:solidFill>
              <a:latin typeface="Calibri"/>
              <a:ea typeface="Calibri"/>
              <a:cs typeface="Calibri"/>
              <a:sym typeface="Calibri"/>
            </a:endParaRPr>
          </a:p>
        </p:txBody>
      </p:sp>
      <p:sp>
        <p:nvSpPr>
          <p:cNvPr id="139" name="Google Shape;139;p3: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4: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4:notes"/>
          <p:cNvSpPr txBox="1"/>
          <p:nvPr>
            <p:ph idx="1" type="body"/>
          </p:nvPr>
        </p:nvSpPr>
        <p:spPr>
          <a:xfrm>
            <a:off x="681038" y="4783138"/>
            <a:ext cx="5446712" cy="5157787"/>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lang="nl-BE">
                <a:solidFill>
                  <a:schemeClr val="dk1"/>
                </a:solidFill>
              </a:rPr>
              <a:t>Wij verwerken allemaal dagelijks persoonsgegevens. </a:t>
            </a:r>
            <a:endParaRPr/>
          </a:p>
          <a:p>
            <a:pPr indent="0" lvl="0" marL="0" rtl="0" algn="l">
              <a:lnSpc>
                <a:spcPct val="100000"/>
              </a:lnSpc>
              <a:spcBef>
                <a:spcPts val="0"/>
              </a:spcBef>
              <a:spcAft>
                <a:spcPts val="0"/>
              </a:spcAft>
              <a:buNone/>
            </a:pPr>
            <a:r>
              <a:t/>
            </a:r>
            <a:endParaRPr>
              <a:solidFill>
                <a:schemeClr val="dk1"/>
              </a:solidFill>
            </a:endParaRPr>
          </a:p>
          <a:p>
            <a:pPr indent="0" lvl="0" marL="0" rtl="0" algn="l">
              <a:lnSpc>
                <a:spcPct val="100000"/>
              </a:lnSpc>
              <a:spcBef>
                <a:spcPts val="0"/>
              </a:spcBef>
              <a:spcAft>
                <a:spcPts val="0"/>
              </a:spcAft>
              <a:buNone/>
            </a:pPr>
            <a:r>
              <a:rPr lang="nl-BE">
                <a:solidFill>
                  <a:schemeClr val="dk1"/>
                </a:solidFill>
              </a:rPr>
              <a:t>Bijvoorbeeld:</a:t>
            </a:r>
            <a:r>
              <a:rPr lang="nl-BE"/>
              <a:t> </a:t>
            </a:r>
            <a:r>
              <a:rPr lang="nl-BE">
                <a:solidFill>
                  <a:schemeClr val="dk1"/>
                </a:solidFill>
              </a:rPr>
              <a:t>een eenvoudig mailadres in de vorm van </a:t>
            </a:r>
            <a:r>
              <a:rPr lang="nl-BE" u="sng">
                <a:solidFill>
                  <a:schemeClr val="hlink"/>
                </a:solidFill>
                <a:hlinkClick r:id="rId2"/>
              </a:rPr>
              <a:t>voornaam.naam@gmail.com</a:t>
            </a:r>
            <a:r>
              <a:rPr lang="nl-BE">
                <a:solidFill>
                  <a:schemeClr val="dk1"/>
                </a:solidFill>
              </a:rPr>
              <a:t> is al een persoonsgegeven omdat u er iemand mee kunt identificeren.</a:t>
            </a:r>
            <a:br>
              <a:rPr lang="nl-BE"/>
            </a:br>
            <a:endParaRPr>
              <a:solidFill>
                <a:schemeClr val="dk1"/>
              </a:solidFill>
            </a:endParaRPr>
          </a:p>
          <a:p>
            <a:pPr indent="0" lvl="0" marL="0" rtl="0" algn="l">
              <a:lnSpc>
                <a:spcPct val="100000"/>
              </a:lnSpc>
              <a:spcBef>
                <a:spcPts val="0"/>
              </a:spcBef>
              <a:spcAft>
                <a:spcPts val="0"/>
              </a:spcAft>
              <a:buNone/>
            </a:pPr>
            <a:r>
              <a:rPr lang="nl-BE"/>
              <a:t>In de voorbije jaren is </a:t>
            </a:r>
            <a:r>
              <a:rPr lang="nl-BE">
                <a:solidFill>
                  <a:schemeClr val="dk1"/>
                </a:solidFill>
              </a:rPr>
              <a:t>het gebruik van persoonsgegevens binnen bedrijven enorm toegenomen.</a:t>
            </a:r>
            <a:endParaRPr/>
          </a:p>
          <a:p>
            <a:pPr indent="0" lvl="0" marL="0" rtl="0" algn="l">
              <a:lnSpc>
                <a:spcPct val="100000"/>
              </a:lnSpc>
              <a:spcBef>
                <a:spcPts val="0"/>
              </a:spcBef>
              <a:spcAft>
                <a:spcPts val="0"/>
              </a:spcAft>
              <a:buNone/>
            </a:pPr>
            <a:r>
              <a:t/>
            </a:r>
            <a:endParaRPr>
              <a:solidFill>
                <a:schemeClr val="dk1"/>
              </a:solidFill>
            </a:endParaRPr>
          </a:p>
          <a:p>
            <a:pPr indent="0" lvl="0" marL="0" rtl="0" algn="l">
              <a:lnSpc>
                <a:spcPct val="100000"/>
              </a:lnSpc>
              <a:spcBef>
                <a:spcPts val="0"/>
              </a:spcBef>
              <a:spcAft>
                <a:spcPts val="0"/>
              </a:spcAft>
              <a:buNone/>
            </a:pPr>
            <a:r>
              <a:rPr lang="nl-BE">
                <a:solidFill>
                  <a:schemeClr val="dk1"/>
                </a:solidFill>
              </a:rPr>
              <a:t>We maken een trend van digitalisering en dematerialisatie door.</a:t>
            </a:r>
            <a:endParaRPr/>
          </a:p>
          <a:p>
            <a:pPr indent="0" lvl="0" marL="0" rtl="0" algn="l">
              <a:lnSpc>
                <a:spcPct val="100000"/>
              </a:lnSpc>
              <a:spcBef>
                <a:spcPts val="0"/>
              </a:spcBef>
              <a:spcAft>
                <a:spcPts val="0"/>
              </a:spcAft>
              <a:buNone/>
            </a:pPr>
            <a:r>
              <a:t/>
            </a:r>
            <a:endParaRPr>
              <a:solidFill>
                <a:schemeClr val="dk1"/>
              </a:solidFill>
            </a:endParaRPr>
          </a:p>
          <a:p>
            <a:pPr indent="0" lvl="0" marL="0" rtl="0" algn="l">
              <a:lnSpc>
                <a:spcPct val="100000"/>
              </a:lnSpc>
              <a:spcBef>
                <a:spcPts val="0"/>
              </a:spcBef>
              <a:spcAft>
                <a:spcPts val="0"/>
              </a:spcAft>
              <a:buNone/>
            </a:pPr>
            <a:r>
              <a:rPr lang="nl-BE">
                <a:solidFill>
                  <a:schemeClr val="dk1"/>
                </a:solidFill>
              </a:rPr>
              <a:t>Het begrip 'big data' is vandaag niet meer weg te denken uit de bedrijfswereld. </a:t>
            </a:r>
            <a:endParaRPr/>
          </a:p>
          <a:p>
            <a:pPr indent="0" lvl="0" marL="0" rtl="0" algn="l">
              <a:lnSpc>
                <a:spcPct val="100000"/>
              </a:lnSpc>
              <a:spcBef>
                <a:spcPts val="0"/>
              </a:spcBef>
              <a:spcAft>
                <a:spcPts val="0"/>
              </a:spcAft>
              <a:buNone/>
            </a:pPr>
            <a:r>
              <a:t/>
            </a:r>
            <a:endParaRPr>
              <a:solidFill>
                <a:schemeClr val="dk1"/>
              </a:solidFill>
            </a:endParaRPr>
          </a:p>
          <a:p>
            <a:pPr indent="0" lvl="0" marL="0" rtl="0" algn="l">
              <a:lnSpc>
                <a:spcPct val="100000"/>
              </a:lnSpc>
              <a:spcBef>
                <a:spcPts val="0"/>
              </a:spcBef>
              <a:spcAft>
                <a:spcPts val="0"/>
              </a:spcAft>
              <a:buNone/>
            </a:pPr>
            <a:r>
              <a:rPr lang="nl-BE">
                <a:solidFill>
                  <a:schemeClr val="dk1"/>
                </a:solidFill>
              </a:rPr>
              <a:t>Met de Europese GDPR wordt de beveiliging van persoonsgegevens</a:t>
            </a:r>
            <a:r>
              <a:rPr lang="nl-BE"/>
              <a:t> </a:t>
            </a:r>
            <a:r>
              <a:rPr lang="nl-BE">
                <a:solidFill>
                  <a:schemeClr val="dk1"/>
                </a:solidFill>
              </a:rPr>
              <a:t>versterkt. En dat is een goede zaak. </a:t>
            </a:r>
            <a:endParaRPr/>
          </a:p>
          <a:p>
            <a:pPr indent="0" lvl="0" marL="0" rtl="0" algn="l">
              <a:lnSpc>
                <a:spcPct val="100000"/>
              </a:lnSpc>
              <a:spcBef>
                <a:spcPts val="0"/>
              </a:spcBef>
              <a:spcAft>
                <a:spcPts val="0"/>
              </a:spcAft>
              <a:buNone/>
            </a:pPr>
            <a:r>
              <a:t/>
            </a:r>
            <a:endParaRPr>
              <a:solidFill>
                <a:schemeClr val="dk1"/>
              </a:solidFill>
            </a:endParaRPr>
          </a:p>
          <a:p>
            <a:pPr indent="0" lvl="0" marL="0" marR="0" rtl="0" algn="l">
              <a:lnSpc>
                <a:spcPct val="100000"/>
              </a:lnSpc>
              <a:spcBef>
                <a:spcPts val="0"/>
              </a:spcBef>
              <a:spcAft>
                <a:spcPts val="0"/>
              </a:spcAft>
              <a:buClr>
                <a:schemeClr val="dk1"/>
              </a:buClr>
              <a:buSzPts val="1000"/>
              <a:buFont typeface="Calibri"/>
              <a:buNone/>
            </a:pPr>
            <a:r>
              <a:rPr lang="nl-BE">
                <a:solidFill>
                  <a:schemeClr val="dk1"/>
                </a:solidFill>
              </a:rPr>
              <a:t>We worden als consument beter beschermd. Zowel als bedrijf als medewerker dragen we de verantwoordelijkheid om de beveiliging van de gegevens van onze klanten en medewerkers te garanderen om hun dezelfde bescherming te bieden. </a:t>
            </a:r>
            <a:endParaRPr/>
          </a:p>
          <a:p>
            <a:pPr indent="0" lvl="0" marL="0" marR="0" rtl="0" algn="l">
              <a:lnSpc>
                <a:spcPct val="100000"/>
              </a:lnSpc>
              <a:spcBef>
                <a:spcPts val="0"/>
              </a:spcBef>
              <a:spcAft>
                <a:spcPts val="0"/>
              </a:spcAft>
              <a:buClr>
                <a:schemeClr val="dk1"/>
              </a:buClr>
              <a:buSzPts val="1000"/>
              <a:buFont typeface="Calibri"/>
              <a:buNone/>
            </a:pPr>
            <a:r>
              <a:t/>
            </a:r>
            <a:endParaRPr>
              <a:solidFill>
                <a:schemeClr val="dk1"/>
              </a:solidFill>
            </a:endParaRPr>
          </a:p>
          <a:p>
            <a:pPr indent="0" lvl="0" marL="0" marR="0" rtl="0" algn="l">
              <a:lnSpc>
                <a:spcPct val="100000"/>
              </a:lnSpc>
              <a:spcBef>
                <a:spcPts val="0"/>
              </a:spcBef>
              <a:spcAft>
                <a:spcPts val="0"/>
              </a:spcAft>
              <a:buClr>
                <a:schemeClr val="dk1"/>
              </a:buClr>
              <a:buSzPts val="1000"/>
              <a:buFont typeface="Calibri"/>
              <a:buNone/>
            </a:pPr>
            <a:r>
              <a:rPr lang="nl-BE"/>
              <a:t>Als medewerker ben ik er samen met mijn werkgever voor verantwoordelijk om de gegevens van onze klanten en medewerkers op een beveiligde manier te verzamelen, over te dragen en te bewaren, en hun toestemming daarvoor te respecteren.</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solidFill>
                <a:schemeClr val="dk1"/>
              </a:solidFill>
            </a:endParaRPr>
          </a:p>
          <a:p>
            <a:pPr indent="0" lvl="0" marL="0" rtl="0" algn="l">
              <a:lnSpc>
                <a:spcPct val="100000"/>
              </a:lnSpc>
              <a:spcBef>
                <a:spcPts val="0"/>
              </a:spcBef>
              <a:spcAft>
                <a:spcPts val="0"/>
              </a:spcAft>
              <a:buNone/>
            </a:pPr>
            <a:r>
              <a:t/>
            </a:r>
            <a:endParaRPr>
              <a:solidFill>
                <a:schemeClr val="dk1"/>
              </a:solidFill>
            </a:endParaRPr>
          </a:p>
          <a:p>
            <a:pPr indent="0" lvl="0" marL="0" rtl="0" algn="l">
              <a:lnSpc>
                <a:spcPct val="100000"/>
              </a:lnSpc>
              <a:spcBef>
                <a:spcPts val="0"/>
              </a:spcBef>
              <a:spcAft>
                <a:spcPts val="0"/>
              </a:spcAft>
              <a:buNone/>
            </a:pPr>
            <a:r>
              <a:t/>
            </a:r>
            <a:endParaRPr/>
          </a:p>
        </p:txBody>
      </p:sp>
      <p:sp>
        <p:nvSpPr>
          <p:cNvPr id="149" name="Google Shape;149;p4: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5: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5: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t/>
            </a:r>
            <a:endParaRPr/>
          </a:p>
        </p:txBody>
      </p:sp>
      <p:sp>
        <p:nvSpPr>
          <p:cNvPr id="159" name="Google Shape;159;p5: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6: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6:notes"/>
          <p:cNvSpPr txBox="1"/>
          <p:nvPr>
            <p:ph idx="1" type="body"/>
          </p:nvPr>
        </p:nvSpPr>
        <p:spPr>
          <a:xfrm>
            <a:off x="681038" y="4783138"/>
            <a:ext cx="5446712" cy="5157787"/>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b="1" lang="nl-BE"/>
              <a:t>Wat is een persoonsgegeven?</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Alle gegevens waarmee we natuurlijke personen kunnen identificeren, worden beschouwd als persoonsgegevens. Dat zijn uiteraard de naam en de voornaam. Ook een telefoonnummer is een persoonsgegeven, omdat we na wat zoekwerk kunnen vinden van wie het is. Opgelet: twee of meerdere gegevens die op zich niet als persoonlijk worden beschouwd, kunnen dat wel worden als we iemand kunnen identificeren door die gegevens samen te voegen.</a:t>
            </a:r>
            <a:br>
              <a:rPr lang="nl-BE"/>
            </a:br>
            <a:endParaRPr/>
          </a:p>
          <a:p>
            <a:pPr indent="0" lvl="0" marL="0" rtl="0" algn="l">
              <a:lnSpc>
                <a:spcPct val="100000"/>
              </a:lnSpc>
              <a:spcBef>
                <a:spcPts val="0"/>
              </a:spcBef>
              <a:spcAft>
                <a:spcPts val="0"/>
              </a:spcAft>
              <a:buNone/>
            </a:pPr>
            <a:r>
              <a:rPr b="1" lang="nl-BE"/>
              <a:t>Wat is een gevoelig gegeven?</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Bij gevoelige gegevens hebben we het over medische gegevens, politieke voorkeuren, genderidentiteit enz. Gegevens voor geolocatie worden niet als gevoelig beschouwd. Ze kunnen wel als persoonlijk worden beschouwd als ze kunnen dienen om iemand te identificeren. De geolocatie van mijn woonplaats is bijvoorbeeld wel een persoonsgegeven.</a:t>
            </a:r>
            <a:endParaRPr/>
          </a:p>
          <a:p>
            <a:pPr indent="0" lvl="0" marL="0" rtl="0" algn="l">
              <a:lnSpc>
                <a:spcPct val="100000"/>
              </a:lnSpc>
              <a:spcBef>
                <a:spcPts val="0"/>
              </a:spcBef>
              <a:spcAft>
                <a:spcPts val="0"/>
              </a:spcAft>
              <a:buNone/>
            </a:pPr>
            <a:br>
              <a:rPr lang="nl-BE"/>
            </a:br>
            <a:r>
              <a:rPr b="1" lang="nl-BE"/>
              <a:t>Wie wordt door de GDPR beschermd?</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Iedereen, van welke oorsprong ook, die zich op een gegeven moment fysiek of digitaal op Europees grondgebied bevindt. </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Bijvoorbeeld: </a:t>
            </a:r>
            <a:endParaRPr/>
          </a:p>
          <a:p>
            <a:pPr indent="-171450" lvl="0" marL="171450" rtl="0" algn="l">
              <a:lnSpc>
                <a:spcPct val="100000"/>
              </a:lnSpc>
              <a:spcBef>
                <a:spcPts val="0"/>
              </a:spcBef>
              <a:spcAft>
                <a:spcPts val="0"/>
              </a:spcAft>
              <a:buClr>
                <a:schemeClr val="dk1"/>
              </a:buClr>
              <a:buSzPts val="1000"/>
              <a:buFont typeface="Arial"/>
              <a:buChar char="•"/>
            </a:pPr>
            <a:r>
              <a:rPr lang="nl-BE"/>
              <a:t>een Chinese onderdaan die een formulier invult op de luchthaven van Brussel tijdens een stop-over tussen China en de VS wordt beschermd door de GDPR voor wat de gegevens betreft die hij op dat formulier invult; </a:t>
            </a:r>
            <a:endParaRPr/>
          </a:p>
          <a:p>
            <a:pPr indent="-171450" lvl="0" marL="171450" rtl="0" algn="l">
              <a:lnSpc>
                <a:spcPct val="100000"/>
              </a:lnSpc>
              <a:spcBef>
                <a:spcPts val="0"/>
              </a:spcBef>
              <a:spcAft>
                <a:spcPts val="0"/>
              </a:spcAft>
              <a:buClr>
                <a:schemeClr val="dk1"/>
              </a:buClr>
              <a:buSzPts val="1000"/>
              <a:buFont typeface="Arial"/>
              <a:buChar char="•"/>
            </a:pPr>
            <a:r>
              <a:rPr lang="nl-BE"/>
              <a:t>een Russische onderdaan die vanuit Rusland naar www.fnac.be surft, wordt beschermd door deze Europese regelgeving.</a:t>
            </a:r>
            <a:endParaRPr/>
          </a:p>
        </p:txBody>
      </p:sp>
      <p:sp>
        <p:nvSpPr>
          <p:cNvPr id="168" name="Google Shape;168;p6: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7: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p7: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lang="nl-BE">
                <a:solidFill>
                  <a:schemeClr val="dk1"/>
                </a:solidFill>
                <a:latin typeface="Calibri"/>
                <a:ea typeface="Calibri"/>
                <a:cs typeface="Calibri"/>
                <a:sym typeface="Calibri"/>
              </a:rPr>
              <a:t>Laten we het nu hebben over de manier waarop we gegevens binnen ons bedrijf en voor onze eigen beroepsactiviteit verzamelen, overdragen en bewaren. </a:t>
            </a:r>
            <a:endParaRPr/>
          </a:p>
          <a:p>
            <a:pPr indent="0" lvl="0" marL="0" rtl="0" algn="l">
              <a:lnSpc>
                <a:spcPct val="100000"/>
              </a:lnSpc>
              <a:spcBef>
                <a:spcPts val="0"/>
              </a:spcBef>
              <a:spcAft>
                <a:spcPts val="0"/>
              </a:spcAft>
              <a:buNone/>
            </a:pPr>
            <a:r>
              <a:t/>
            </a:r>
            <a:endParaRPr>
              <a:solidFill>
                <a:schemeClr val="dk1"/>
              </a:solidFill>
              <a:latin typeface="Calibri"/>
              <a:ea typeface="Calibri"/>
              <a:cs typeface="Calibri"/>
              <a:sym typeface="Calibri"/>
            </a:endParaRPr>
          </a:p>
          <a:p>
            <a:pPr indent="0" lvl="0" marL="0" rtl="0" algn="l">
              <a:lnSpc>
                <a:spcPct val="100000"/>
              </a:lnSpc>
              <a:spcBef>
                <a:spcPts val="0"/>
              </a:spcBef>
              <a:spcAft>
                <a:spcPts val="0"/>
              </a:spcAft>
              <a:buNone/>
            </a:pPr>
            <a:r>
              <a:rPr lang="nl-BE">
                <a:solidFill>
                  <a:schemeClr val="dk1"/>
                </a:solidFill>
                <a:latin typeface="Calibri"/>
                <a:ea typeface="Calibri"/>
                <a:cs typeface="Calibri"/>
                <a:sym typeface="Calibri"/>
              </a:rPr>
              <a:t>Dat noemen we het gegevenstraject.</a:t>
            </a:r>
            <a:endParaRPr/>
          </a:p>
          <a:p>
            <a:pPr indent="0" lvl="0" marL="0" rtl="0" algn="l">
              <a:lnSpc>
                <a:spcPct val="100000"/>
              </a:lnSpc>
              <a:spcBef>
                <a:spcPts val="0"/>
              </a:spcBef>
              <a:spcAft>
                <a:spcPts val="0"/>
              </a:spcAft>
              <a:buNone/>
            </a:pPr>
            <a:r>
              <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000"/>
              <a:buFont typeface="Calibri"/>
              <a:buNone/>
            </a:pPr>
            <a:r>
              <a:rPr lang="nl-BE">
                <a:solidFill>
                  <a:schemeClr val="dk1"/>
                </a:solidFill>
                <a:latin typeface="Calibri"/>
                <a:ea typeface="Calibri"/>
                <a:cs typeface="Calibri"/>
                <a:sym typeface="Calibri"/>
              </a:rPr>
              <a:t>De volgende slides bieden een leidraad voor discussies en algemene antwoorden die kunnen worden aangepast aan elk bedrijf. </a:t>
            </a:r>
            <a:endParaRPr/>
          </a:p>
          <a:p>
            <a:pPr indent="0" lvl="0" marL="0" marR="0" rtl="0" algn="l">
              <a:lnSpc>
                <a:spcPct val="100000"/>
              </a:lnSpc>
              <a:spcBef>
                <a:spcPts val="0"/>
              </a:spcBef>
              <a:spcAft>
                <a:spcPts val="0"/>
              </a:spcAft>
              <a:buClr>
                <a:schemeClr val="dk1"/>
              </a:buClr>
              <a:buSzPts val="1000"/>
              <a:buFont typeface="Calibri"/>
              <a:buNone/>
            </a:pPr>
            <a:r>
              <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000"/>
              <a:buFont typeface="Calibri"/>
              <a:buNone/>
            </a:pPr>
            <a:r>
              <a:rPr lang="nl-BE">
                <a:solidFill>
                  <a:schemeClr val="dk1"/>
                </a:solidFill>
                <a:latin typeface="Calibri"/>
                <a:ea typeface="Calibri"/>
                <a:cs typeface="Calibri"/>
                <a:sym typeface="Calibri"/>
              </a:rPr>
              <a:t>Het is belangrijk dat de teamleden zich bewust worden van welke gegevens worden gebruikt en hoe ze worden verwerkt.</a:t>
            </a:r>
            <a:endParaRPr/>
          </a:p>
        </p:txBody>
      </p:sp>
      <p:sp>
        <p:nvSpPr>
          <p:cNvPr id="177" name="Google Shape;177;p7: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8: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p8: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b="1" lang="nl-BE"/>
              <a:t>Welke types gegevens verwerken wij binnen ons bedrijf?</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Het kan gaan om gegevens van klanten: naam, voornaam, geboortedatum, e-mailadres, leesvoorkeuren, historieken van bezochte webpagina's, cv's enz.</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Maar ook om gevoeliger gegevens zoals medische gegevens enz.</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Stel uzelf de vraag: zijn de gegevens persoonlijk of gevoelig? (Kijk naar de definities hierboven.)</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b="1" lang="nl-BE"/>
              <a:t>Hoe worden onze gegevens ingevoerd?</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Op papier? Via een infostand tijdens een beurs? Via een iPad? Via onze website? Enz.</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b="1" lang="nl-BE"/>
              <a:t>Welke programma's worden gebruikt om onze gegevens in te voeren?</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Een mobiele app? Een vacaturesite? Een intern programma van ons bedrijf? Een programma in de cloud? Een boekhoudprogramma? Enz.</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b="1" lang="nl-BE"/>
              <a:t>Wie mag gegevens invoeren?</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De klant zelf? Een commerciële medewerker van het bedrijf? De HR-afdeling? Enz.</a:t>
            </a:r>
            <a:endParaRPr/>
          </a:p>
        </p:txBody>
      </p:sp>
      <p:sp>
        <p:nvSpPr>
          <p:cNvPr id="192" name="Google Shape;192;p8: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9: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9: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lnSpc>
                <a:spcPct val="100000"/>
              </a:lnSpc>
              <a:spcBef>
                <a:spcPts val="0"/>
              </a:spcBef>
              <a:spcAft>
                <a:spcPts val="0"/>
              </a:spcAft>
              <a:buNone/>
            </a:pPr>
            <a:r>
              <a:rPr b="1" lang="nl-BE"/>
              <a:t>Waarnaar dragen wij de gegevens van onze klanten of medewerkers over?</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Worden de gegevens na verzameling op dezelfde plaats bewaard? Of worden ze overgedragen? Via een andere verwerkingstoepassing? </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b="1" lang="nl-BE"/>
              <a:t>Hoe dragen we onze gegevens over?</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Welke toepassingen gebruiken de gegevens van onze klanten of medewerkers? Wat doen ze met de gegevens (overdracht, archivering enz.)? </a:t>
            </a:r>
            <a:endParaRPr/>
          </a:p>
          <a:p>
            <a:pPr indent="0" lvl="0" marL="0" rtl="0" algn="l">
              <a:lnSpc>
                <a:spcPct val="100000"/>
              </a:lnSpc>
              <a:spcBef>
                <a:spcPts val="0"/>
              </a:spcBef>
              <a:spcAft>
                <a:spcPts val="0"/>
              </a:spcAft>
              <a:buNone/>
            </a:pPr>
            <a:r>
              <a:t/>
            </a:r>
            <a:endParaRPr b="1"/>
          </a:p>
          <a:p>
            <a:pPr indent="0" lvl="0" marL="0" rtl="0" algn="l">
              <a:lnSpc>
                <a:spcPct val="100000"/>
              </a:lnSpc>
              <a:spcBef>
                <a:spcPts val="0"/>
              </a:spcBef>
              <a:spcAft>
                <a:spcPts val="0"/>
              </a:spcAft>
              <a:buNone/>
            </a:pPr>
            <a:r>
              <a:rPr b="1" lang="nl-BE"/>
              <a:t>Gebruiken we USB-sticks om gegevens over te dragen? </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nl-BE"/>
              <a:t>USB-sticks zijn erg handig, maar ook een gemakkelijke manier om persoonlijke of gevoelige gegevens kwijt te spelen. Een USB-stick kan gemakkelijk uit uw zak vallen of aan een derde worden uitgeleend zonder na te denken over de gegevens die er mogelijk op staan.</a:t>
            </a:r>
            <a:br>
              <a:rPr lang="nl-BE"/>
            </a:br>
            <a:r>
              <a:rPr lang="nl-BE"/>
              <a:t> </a:t>
            </a:r>
            <a:endParaRPr/>
          </a:p>
          <a:p>
            <a:pPr indent="0" lvl="0" marL="0" rtl="0" algn="l">
              <a:lnSpc>
                <a:spcPct val="100000"/>
              </a:lnSpc>
              <a:spcBef>
                <a:spcPts val="0"/>
              </a:spcBef>
              <a:spcAft>
                <a:spcPts val="0"/>
              </a:spcAft>
              <a:buNone/>
            </a:pPr>
            <a:r>
              <a:rPr b="1" lang="nl-BE"/>
              <a:t>Worden de gegevens versleuteld tijdens de overdracht?</a:t>
            </a:r>
            <a:endParaRPr/>
          </a:p>
          <a:p>
            <a:pPr indent="0" lvl="0" marL="0" rtl="0" algn="l">
              <a:lnSpc>
                <a:spcPct val="100000"/>
              </a:lnSpc>
              <a:spcBef>
                <a:spcPts val="0"/>
              </a:spcBef>
              <a:spcAft>
                <a:spcPts val="0"/>
              </a:spcAft>
              <a:buNone/>
            </a:pPr>
            <a:r>
              <a:t/>
            </a:r>
            <a:endParaRPr/>
          </a:p>
          <a:p>
            <a:pPr indent="0" lvl="0" marL="0" marR="0" rtl="0" algn="l">
              <a:lnSpc>
                <a:spcPct val="100000"/>
              </a:lnSpc>
              <a:spcBef>
                <a:spcPts val="0"/>
              </a:spcBef>
              <a:spcAft>
                <a:spcPts val="0"/>
              </a:spcAft>
              <a:buClr>
                <a:schemeClr val="dk1"/>
              </a:buClr>
              <a:buSzPts val="1000"/>
              <a:buFont typeface="Calibri"/>
              <a:buNone/>
            </a:pPr>
            <a:r>
              <a:rPr lang="nl-BE"/>
              <a:t>Het is een must: iedereen die een USB-stick of externe harde schijf gebruikt om gegevens te vervoeren, moet ervoor zorgen dat de gegevens tijdens het transport beveiligd zijn, bijvoorbeeld door ze te versleutelen. Een eenvoudige manier is een toepassing gebruiken om bestanden te comprimeren met een wachtwoord, zoals WinZip. Er bestaan ook programma's die specifiek zijn gemaakt om USB-sticks te versleutelen. Op bepaalde modellen zijn die zelfs standaard geïnstalleerd.</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p>
        </p:txBody>
      </p:sp>
      <p:sp>
        <p:nvSpPr>
          <p:cNvPr id="201" name="Google Shape;201;p9: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blipFill>
          <a:blip r:embed="rId2">
            <a:alphaModFix/>
          </a:blip>
          <a:stretch>
            <a:fillRect/>
          </a:stretch>
        </a:blipFill>
      </p:bgPr>
    </p:bg>
    <p:spTree>
      <p:nvGrpSpPr>
        <p:cNvPr id="15" name="Shape 15"/>
        <p:cNvGrpSpPr/>
        <p:nvPr/>
      </p:nvGrpSpPr>
      <p:grpSpPr>
        <a:xfrm>
          <a:off x="0" y="0"/>
          <a:ext cx="0" cy="0"/>
          <a:chOff x="0" y="0"/>
          <a:chExt cx="0" cy="0"/>
        </a:xfrm>
      </p:grpSpPr>
      <p:sp>
        <p:nvSpPr>
          <p:cNvPr id="16" name="Google Shape;16;p2"/>
          <p:cNvSpPr txBox="1"/>
          <p:nvPr>
            <p:ph idx="1" type="body"/>
          </p:nvPr>
        </p:nvSpPr>
        <p:spPr>
          <a:xfrm>
            <a:off x="3416300" y="3455938"/>
            <a:ext cx="4476750" cy="1966961"/>
          </a:xfrm>
          <a:prstGeom prst="rect">
            <a:avLst/>
          </a:prstGeom>
          <a:noFill/>
          <a:ln>
            <a:noFill/>
          </a:ln>
        </p:spPr>
        <p:txBody>
          <a:bodyPr anchorCtr="0" anchor="t" bIns="45700" lIns="91425" spcFirstLastPara="1" rIns="91425" wrap="square" tIns="45700">
            <a:noAutofit/>
          </a:bodyPr>
          <a:lstStyle>
            <a:lvl1pPr indent="-228600" lvl="0" marL="457200" algn="l">
              <a:spcBef>
                <a:spcPts val="480"/>
              </a:spcBef>
              <a:spcAft>
                <a:spcPts val="0"/>
              </a:spcAft>
              <a:buClr>
                <a:srgbClr val="EB5C4E"/>
              </a:buClr>
              <a:buSzPts val="2400"/>
              <a:buFont typeface="Avenir"/>
              <a:buNone/>
              <a:defRPr b="1" i="0" sz="2400">
                <a:solidFill>
                  <a:srgbClr val="EB5C4E"/>
                </a:solidFill>
                <a:latin typeface="Avenir"/>
                <a:ea typeface="Avenir"/>
                <a:cs typeface="Avenir"/>
                <a:sym typeface="Aveni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7" name="Google Shape;17;p2"/>
          <p:cNvSpPr txBox="1"/>
          <p:nvPr>
            <p:ph idx="2" type="body"/>
          </p:nvPr>
        </p:nvSpPr>
        <p:spPr>
          <a:xfrm>
            <a:off x="3416300" y="5599889"/>
            <a:ext cx="4796757" cy="898274"/>
          </a:xfrm>
          <a:prstGeom prst="rect">
            <a:avLst/>
          </a:prstGeom>
          <a:noFill/>
          <a:ln>
            <a:noFill/>
          </a:ln>
        </p:spPr>
        <p:txBody>
          <a:bodyPr anchorCtr="0" anchor="t" bIns="45700" lIns="91425" spcFirstLastPara="1" rIns="91425" wrap="square" tIns="45700">
            <a:noAutofit/>
          </a:bodyPr>
          <a:lstStyle>
            <a:lvl1pPr indent="-228600" lvl="0" marL="457200" algn="l">
              <a:spcBef>
                <a:spcPts val="0"/>
              </a:spcBef>
              <a:spcAft>
                <a:spcPts val="0"/>
              </a:spcAft>
              <a:buClr>
                <a:srgbClr val="404040"/>
              </a:buClr>
              <a:buSzPts val="1400"/>
              <a:buFont typeface="Calibri"/>
              <a:buNone/>
              <a:defRPr sz="1400">
                <a:solidFill>
                  <a:srgbClr val="404040"/>
                </a:solidFill>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8" name="Google Shape;18;p2"/>
          <p:cNvSpPr/>
          <p:nvPr>
            <p:ph idx="3" type="pic"/>
          </p:nvPr>
        </p:nvSpPr>
        <p:spPr>
          <a:xfrm>
            <a:off x="3416300" y="1385455"/>
            <a:ext cx="1471229" cy="13009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280"/>
              </a:spcBef>
              <a:spcAft>
                <a:spcPts val="0"/>
              </a:spcAft>
              <a:buClr>
                <a:schemeClr val="dk1"/>
              </a:buClr>
              <a:buSzPts val="1400"/>
              <a:buFont typeface="Arial"/>
              <a:buNone/>
              <a:defRPr b="0" i="1" sz="1400" u="none" cap="none" strike="noStrike">
                <a:solidFill>
                  <a:schemeClr val="dk1"/>
                </a:solidFill>
                <a:latin typeface="Avenir"/>
                <a:ea typeface="Avenir"/>
                <a:cs typeface="Avenir"/>
                <a:sym typeface="Avenir"/>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_slide">
  <p:cSld name="Last_slide">
    <p:spTree>
      <p:nvGrpSpPr>
        <p:cNvPr id="58" name="Shape 58"/>
        <p:cNvGrpSpPr/>
        <p:nvPr/>
      </p:nvGrpSpPr>
      <p:grpSpPr>
        <a:xfrm>
          <a:off x="0" y="0"/>
          <a:ext cx="0" cy="0"/>
          <a:chOff x="0" y="0"/>
          <a:chExt cx="0" cy="0"/>
        </a:xfrm>
      </p:grpSpPr>
      <p:pic>
        <p:nvPicPr>
          <p:cNvPr id="59" name="Google Shape;59;p11"/>
          <p:cNvPicPr preferRelativeResize="0"/>
          <p:nvPr/>
        </p:nvPicPr>
        <p:blipFill rotWithShape="1">
          <a:blip r:embed="rId2">
            <a:alphaModFix/>
          </a:blip>
          <a:srcRect b="0" l="0" r="0" t="0"/>
          <a:stretch/>
        </p:blipFill>
        <p:spPr>
          <a:xfrm>
            <a:off x="-19075" y="-26989"/>
            <a:ext cx="9182179" cy="6912000"/>
          </a:xfrm>
          <a:prstGeom prst="rect">
            <a:avLst/>
          </a:prstGeom>
          <a:noFill/>
          <a:ln>
            <a:noFill/>
          </a:ln>
        </p:spPr>
      </p:pic>
      <p:pic>
        <p:nvPicPr>
          <p:cNvPr id="60" name="Google Shape;60;p11"/>
          <p:cNvPicPr preferRelativeResize="0"/>
          <p:nvPr/>
        </p:nvPicPr>
        <p:blipFill rotWithShape="1">
          <a:blip r:embed="rId3">
            <a:alphaModFix/>
          </a:blip>
          <a:srcRect b="0" l="0" r="0" t="0"/>
          <a:stretch/>
        </p:blipFill>
        <p:spPr>
          <a:xfrm>
            <a:off x="783880" y="704459"/>
            <a:ext cx="2019300" cy="1981200"/>
          </a:xfrm>
          <a:prstGeom prst="rect">
            <a:avLst/>
          </a:prstGeom>
          <a:noFill/>
          <a:ln>
            <a:noFill/>
          </a:ln>
        </p:spPr>
      </p:pic>
      <p:sp>
        <p:nvSpPr>
          <p:cNvPr id="61" name="Google Shape;61;p11"/>
          <p:cNvSpPr txBox="1"/>
          <p:nvPr>
            <p:ph idx="1" type="body"/>
          </p:nvPr>
        </p:nvSpPr>
        <p:spPr>
          <a:xfrm>
            <a:off x="784225" y="4703262"/>
            <a:ext cx="2813050" cy="27781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1BB7D5"/>
              </a:buClr>
              <a:buSzPts val="1400"/>
              <a:buNone/>
              <a:defRPr b="1" i="0" sz="1400">
                <a:solidFill>
                  <a:srgbClr val="1BB7D5"/>
                </a:solidFill>
                <a:latin typeface="Avenir"/>
                <a:ea typeface="Avenir"/>
                <a:cs typeface="Avenir"/>
                <a:sym typeface="Avenir"/>
              </a:defRPr>
            </a:lvl1pPr>
            <a:lvl2pPr indent="-317500" lvl="1" marL="914400" algn="l">
              <a:spcBef>
                <a:spcPts val="280"/>
              </a:spcBef>
              <a:spcAft>
                <a:spcPts val="0"/>
              </a:spcAft>
              <a:buClr>
                <a:schemeClr val="dk1"/>
              </a:buClr>
              <a:buSzPts val="1400"/>
              <a:buChar char="–"/>
              <a:defRPr b="1" i="0" sz="1400">
                <a:latin typeface="Avenir"/>
                <a:ea typeface="Avenir"/>
                <a:cs typeface="Avenir"/>
                <a:sym typeface="Avenir"/>
              </a:defRPr>
            </a:lvl2pPr>
            <a:lvl3pPr indent="-317500" lvl="2" marL="1371600" algn="l">
              <a:spcBef>
                <a:spcPts val="280"/>
              </a:spcBef>
              <a:spcAft>
                <a:spcPts val="0"/>
              </a:spcAft>
              <a:buClr>
                <a:schemeClr val="dk1"/>
              </a:buClr>
              <a:buSzPts val="1400"/>
              <a:buChar char="•"/>
              <a:defRPr b="1" i="0" sz="1400">
                <a:latin typeface="Avenir"/>
                <a:ea typeface="Avenir"/>
                <a:cs typeface="Avenir"/>
                <a:sym typeface="Avenir"/>
              </a:defRPr>
            </a:lvl3pPr>
            <a:lvl4pPr indent="-317500" lvl="3" marL="1828800" algn="l">
              <a:spcBef>
                <a:spcPts val="280"/>
              </a:spcBef>
              <a:spcAft>
                <a:spcPts val="0"/>
              </a:spcAft>
              <a:buClr>
                <a:schemeClr val="dk1"/>
              </a:buClr>
              <a:buSzPts val="1400"/>
              <a:buChar char="–"/>
              <a:defRPr b="1" i="0" sz="1400">
                <a:latin typeface="Avenir"/>
                <a:ea typeface="Avenir"/>
                <a:cs typeface="Avenir"/>
                <a:sym typeface="Avenir"/>
              </a:defRPr>
            </a:lvl4pPr>
            <a:lvl5pPr indent="-317500" lvl="4" marL="2286000" algn="l">
              <a:spcBef>
                <a:spcPts val="280"/>
              </a:spcBef>
              <a:spcAft>
                <a:spcPts val="0"/>
              </a:spcAft>
              <a:buClr>
                <a:schemeClr val="dk1"/>
              </a:buClr>
              <a:buSzPts val="1400"/>
              <a:buChar char="»"/>
              <a:defRPr b="1" i="0" sz="14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2" name="Google Shape;62;p11"/>
          <p:cNvSpPr txBox="1"/>
          <p:nvPr>
            <p:ph idx="2" type="body"/>
          </p:nvPr>
        </p:nvSpPr>
        <p:spPr>
          <a:xfrm>
            <a:off x="784225" y="5101724"/>
            <a:ext cx="3787775" cy="609266"/>
          </a:xfrm>
          <a:prstGeom prst="rect">
            <a:avLst/>
          </a:prstGeom>
          <a:noFill/>
          <a:ln>
            <a:noFill/>
          </a:ln>
        </p:spPr>
        <p:txBody>
          <a:bodyPr anchorCtr="0" anchor="t" bIns="45700" lIns="91425" spcFirstLastPara="1" rIns="91425" wrap="square" tIns="45700">
            <a:noAutofit/>
          </a:bodyPr>
          <a:lstStyle>
            <a:lvl1pPr indent="-228600" lvl="0" marL="457200" algn="l">
              <a:spcBef>
                <a:spcPts val="240"/>
              </a:spcBef>
              <a:spcAft>
                <a:spcPts val="0"/>
              </a:spcAft>
              <a:buClr>
                <a:schemeClr val="dk1"/>
              </a:buClr>
              <a:buSzPts val="1200"/>
              <a:buNone/>
              <a:defRPr b="0" i="0" sz="1200">
                <a:latin typeface="Avenir"/>
                <a:ea typeface="Avenir"/>
                <a:cs typeface="Avenir"/>
                <a:sym typeface="Avenir"/>
              </a:defRPr>
            </a:lvl1pPr>
            <a:lvl2pPr indent="-228600" lvl="1" marL="914400" algn="l">
              <a:spcBef>
                <a:spcPts val="240"/>
              </a:spcBef>
              <a:spcAft>
                <a:spcPts val="0"/>
              </a:spcAft>
              <a:buClr>
                <a:schemeClr val="dk1"/>
              </a:buClr>
              <a:buSzPts val="1200"/>
              <a:buNone/>
              <a:defRPr b="0" i="0" sz="1200">
                <a:latin typeface="Avenir"/>
                <a:ea typeface="Avenir"/>
                <a:cs typeface="Avenir"/>
                <a:sym typeface="Avenir"/>
              </a:defRPr>
            </a:lvl2pPr>
            <a:lvl3pPr indent="-228600" lvl="2" marL="1371600" algn="l">
              <a:spcBef>
                <a:spcPts val="240"/>
              </a:spcBef>
              <a:spcAft>
                <a:spcPts val="0"/>
              </a:spcAft>
              <a:buClr>
                <a:schemeClr val="dk1"/>
              </a:buClr>
              <a:buSzPts val="1200"/>
              <a:buNone/>
              <a:defRPr b="0" i="0" sz="1200">
                <a:latin typeface="Avenir"/>
                <a:ea typeface="Avenir"/>
                <a:cs typeface="Avenir"/>
                <a:sym typeface="Avenir"/>
              </a:defRPr>
            </a:lvl3pPr>
            <a:lvl4pPr indent="-228600" lvl="3" marL="1828800" algn="l">
              <a:spcBef>
                <a:spcPts val="240"/>
              </a:spcBef>
              <a:spcAft>
                <a:spcPts val="0"/>
              </a:spcAft>
              <a:buClr>
                <a:schemeClr val="dk1"/>
              </a:buClr>
              <a:buSzPts val="1200"/>
              <a:buNone/>
              <a:defRPr b="0" i="0" sz="1200">
                <a:latin typeface="Avenir"/>
                <a:ea typeface="Avenir"/>
                <a:cs typeface="Avenir"/>
                <a:sym typeface="Avenir"/>
              </a:defRPr>
            </a:lvl4pPr>
            <a:lvl5pPr indent="-228600" lvl="4" marL="2286000" algn="l">
              <a:spcBef>
                <a:spcPts val="240"/>
              </a:spcBef>
              <a:spcAft>
                <a:spcPts val="0"/>
              </a:spcAft>
              <a:buClr>
                <a:schemeClr val="dk1"/>
              </a:buClr>
              <a:buSzPts val="1200"/>
              <a:buNone/>
              <a:defRPr b="0" i="0" sz="12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3" name="Google Shape;63;p11"/>
          <p:cNvSpPr txBox="1"/>
          <p:nvPr>
            <p:ph idx="3" type="body"/>
          </p:nvPr>
        </p:nvSpPr>
        <p:spPr>
          <a:xfrm>
            <a:off x="783880" y="5842252"/>
            <a:ext cx="2813050" cy="27781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1BB7D5"/>
              </a:buClr>
              <a:buSzPts val="1400"/>
              <a:buNone/>
              <a:defRPr b="0" i="0" sz="1400">
                <a:solidFill>
                  <a:srgbClr val="1BB7D5"/>
                </a:solidFill>
                <a:latin typeface="Avenir"/>
                <a:ea typeface="Avenir"/>
                <a:cs typeface="Avenir"/>
                <a:sym typeface="Avenir"/>
              </a:defRPr>
            </a:lvl1pPr>
            <a:lvl2pPr indent="-317500" lvl="1" marL="914400" algn="l">
              <a:spcBef>
                <a:spcPts val="280"/>
              </a:spcBef>
              <a:spcAft>
                <a:spcPts val="0"/>
              </a:spcAft>
              <a:buClr>
                <a:schemeClr val="dk1"/>
              </a:buClr>
              <a:buSzPts val="1400"/>
              <a:buChar char="–"/>
              <a:defRPr b="1" i="0" sz="1400">
                <a:latin typeface="Avenir"/>
                <a:ea typeface="Avenir"/>
                <a:cs typeface="Avenir"/>
                <a:sym typeface="Avenir"/>
              </a:defRPr>
            </a:lvl2pPr>
            <a:lvl3pPr indent="-317500" lvl="2" marL="1371600" algn="l">
              <a:spcBef>
                <a:spcPts val="280"/>
              </a:spcBef>
              <a:spcAft>
                <a:spcPts val="0"/>
              </a:spcAft>
              <a:buClr>
                <a:schemeClr val="dk1"/>
              </a:buClr>
              <a:buSzPts val="1400"/>
              <a:buChar char="•"/>
              <a:defRPr b="1" i="0" sz="1400">
                <a:latin typeface="Avenir"/>
                <a:ea typeface="Avenir"/>
                <a:cs typeface="Avenir"/>
                <a:sym typeface="Avenir"/>
              </a:defRPr>
            </a:lvl3pPr>
            <a:lvl4pPr indent="-317500" lvl="3" marL="1828800" algn="l">
              <a:spcBef>
                <a:spcPts val="280"/>
              </a:spcBef>
              <a:spcAft>
                <a:spcPts val="0"/>
              </a:spcAft>
              <a:buClr>
                <a:schemeClr val="dk1"/>
              </a:buClr>
              <a:buSzPts val="1400"/>
              <a:buChar char="–"/>
              <a:defRPr b="1" i="0" sz="1400">
                <a:latin typeface="Avenir"/>
                <a:ea typeface="Avenir"/>
                <a:cs typeface="Avenir"/>
                <a:sym typeface="Avenir"/>
              </a:defRPr>
            </a:lvl4pPr>
            <a:lvl5pPr indent="-317500" lvl="4" marL="2286000" algn="l">
              <a:spcBef>
                <a:spcPts val="280"/>
              </a:spcBef>
              <a:spcAft>
                <a:spcPts val="0"/>
              </a:spcAft>
              <a:buClr>
                <a:schemeClr val="dk1"/>
              </a:buClr>
              <a:buSzPts val="1400"/>
              <a:buChar char="»"/>
              <a:defRPr b="1" i="0" sz="14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4" name="Shape 64"/>
        <p:cNvGrpSpPr/>
        <p:nvPr/>
      </p:nvGrpSpPr>
      <p:grpSpPr>
        <a:xfrm>
          <a:off x="0" y="0"/>
          <a:ext cx="0" cy="0"/>
          <a:chOff x="0" y="0"/>
          <a:chExt cx="0" cy="0"/>
        </a:xfrm>
      </p:grpSpPr>
      <p:sp>
        <p:nvSpPr>
          <p:cNvPr id="65" name="Google Shape;65;p12"/>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b="1" sz="4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6" name="Google Shape;66;p12"/>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67" name="Google Shape;6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0" name="Shape 70"/>
        <p:cNvGrpSpPr/>
        <p:nvPr/>
      </p:nvGrpSpPr>
      <p:grpSpPr>
        <a:xfrm>
          <a:off x="0" y="0"/>
          <a:ext cx="0" cy="0"/>
          <a:chOff x="0" y="0"/>
          <a:chExt cx="0" cy="0"/>
        </a:xfrm>
      </p:grpSpPr>
      <p:sp>
        <p:nvSpPr>
          <p:cNvPr id="71" name="Google Shape;7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2" name="Google Shape;72;p13"/>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73" name="Google Shape;73;p13"/>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74" name="Google Shape;74;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7" name="Shape 77"/>
        <p:cNvGrpSpPr/>
        <p:nvPr/>
      </p:nvGrpSpPr>
      <p:grpSpPr>
        <a:xfrm>
          <a:off x="0" y="0"/>
          <a:ext cx="0" cy="0"/>
          <a:chOff x="0" y="0"/>
          <a:chExt cx="0" cy="0"/>
        </a:xfrm>
      </p:grpSpPr>
      <p:sp>
        <p:nvSpPr>
          <p:cNvPr id="78" name="Google Shape;78;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9" name="Google Shape;79;p14"/>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80" name="Google Shape;80;p14"/>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81" name="Google Shape;81;p14"/>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82" name="Google Shape;82;p14"/>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83" name="Google Shape;83;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6" name="Shape 86"/>
        <p:cNvGrpSpPr/>
        <p:nvPr/>
      </p:nvGrpSpPr>
      <p:grpSpPr>
        <a:xfrm>
          <a:off x="0" y="0"/>
          <a:ext cx="0" cy="0"/>
          <a:chOff x="0" y="0"/>
          <a:chExt cx="0" cy="0"/>
        </a:xfrm>
      </p:grpSpPr>
      <p:sp>
        <p:nvSpPr>
          <p:cNvPr id="87" name="Google Shape;87;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8" name="Google Shape;88;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1" name="Shape 91"/>
        <p:cNvGrpSpPr/>
        <p:nvPr/>
      </p:nvGrpSpPr>
      <p:grpSpPr>
        <a:xfrm>
          <a:off x="0" y="0"/>
          <a:ext cx="0" cy="0"/>
          <a:chOff x="0" y="0"/>
          <a:chExt cx="0" cy="0"/>
        </a:xfrm>
      </p:grpSpPr>
      <p:sp>
        <p:nvSpPr>
          <p:cNvPr id="92" name="Google Shape;92;p16"/>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93" name="Google Shape;93;p16"/>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94" name="Google Shape;94;p16"/>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95" name="Google Shape;95;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8" name="Shape 98"/>
        <p:cNvGrpSpPr/>
        <p:nvPr/>
      </p:nvGrpSpPr>
      <p:grpSpPr>
        <a:xfrm>
          <a:off x="0" y="0"/>
          <a:ext cx="0" cy="0"/>
          <a:chOff x="0" y="0"/>
          <a:chExt cx="0" cy="0"/>
        </a:xfrm>
      </p:grpSpPr>
      <p:sp>
        <p:nvSpPr>
          <p:cNvPr id="99" name="Google Shape;99;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00" name="Google Shape;100;p17"/>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01" name="Google Shape;101;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with Caption" type="tx">
  <p:cSld name="TITLE_AND_BODY">
    <p:spTree>
      <p:nvGrpSpPr>
        <p:cNvPr id="104" name="Shape 104"/>
        <p:cNvGrpSpPr/>
        <p:nvPr/>
      </p:nvGrpSpPr>
      <p:grpSpPr>
        <a:xfrm>
          <a:off x="0" y="0"/>
          <a:ext cx="0" cy="0"/>
          <a:chOff x="0" y="0"/>
          <a:chExt cx="0" cy="0"/>
        </a:xfrm>
      </p:grpSpPr>
      <p:sp>
        <p:nvSpPr>
          <p:cNvPr id="105" name="Google Shape;105;p18"/>
          <p:cNvSpPr txBox="1"/>
          <p:nvPr>
            <p:ph type="title"/>
          </p:nvPr>
        </p:nvSpPr>
        <p:spPr>
          <a:xfrm>
            <a:off x="457201" y="1"/>
            <a:ext cx="3008314" cy="14351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06" name="Google Shape;106;p18"/>
          <p:cNvSpPr txBox="1"/>
          <p:nvPr>
            <p:ph idx="1" type="body"/>
          </p:nvPr>
        </p:nvSpPr>
        <p:spPr>
          <a:xfrm>
            <a:off x="3575050" y="273051"/>
            <a:ext cx="5111750" cy="6584951"/>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07" name="Google Shape;10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marR="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marR="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marR="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marR="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marR="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marR="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marR="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marR="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ontent Slide 2">
  <p:cSld name="Text Content Slide 2">
    <p:spTree>
      <p:nvGrpSpPr>
        <p:cNvPr id="108" name="Shape 108"/>
        <p:cNvGrpSpPr/>
        <p:nvPr/>
      </p:nvGrpSpPr>
      <p:grpSpPr>
        <a:xfrm>
          <a:off x="0" y="0"/>
          <a:ext cx="0" cy="0"/>
          <a:chOff x="0" y="0"/>
          <a:chExt cx="0" cy="0"/>
        </a:xfrm>
      </p:grpSpPr>
      <p:sp>
        <p:nvSpPr>
          <p:cNvPr id="109" name="Google Shape;109;p19"/>
          <p:cNvSpPr txBox="1"/>
          <p:nvPr>
            <p:ph idx="1" type="body"/>
          </p:nvPr>
        </p:nvSpPr>
        <p:spPr>
          <a:xfrm>
            <a:off x="634183" y="1278386"/>
            <a:ext cx="7866881" cy="4922391"/>
          </a:xfrm>
          <a:prstGeom prst="rect">
            <a:avLst/>
          </a:prstGeom>
          <a:noFill/>
          <a:ln>
            <a:noFill/>
          </a:ln>
        </p:spPr>
        <p:txBody>
          <a:bodyPr anchorCtr="0" anchor="t" bIns="0" lIns="0" spcFirstLastPara="1" rIns="0" wrap="square" tIns="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0" name="Google Shape;110;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11" name="Google Shape;111;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 - Networking">
  <p:cSld name="Object - Networking">
    <p:spTree>
      <p:nvGrpSpPr>
        <p:cNvPr id="112" name="Shape 112"/>
        <p:cNvGrpSpPr/>
        <p:nvPr/>
      </p:nvGrpSpPr>
      <p:grpSpPr>
        <a:xfrm>
          <a:off x="0" y="0"/>
          <a:ext cx="0" cy="0"/>
          <a:chOff x="0" y="0"/>
          <a:chExt cx="0" cy="0"/>
        </a:xfrm>
      </p:grpSpPr>
      <p:sp>
        <p:nvSpPr>
          <p:cNvPr id="113" name="Google Shape;113;p20"/>
          <p:cNvSpPr txBox="1"/>
          <p:nvPr>
            <p:ph idx="1" type="body"/>
          </p:nvPr>
        </p:nvSpPr>
        <p:spPr>
          <a:xfrm>
            <a:off x="611716" y="2069439"/>
            <a:ext cx="7888288" cy="4162559"/>
          </a:xfrm>
          <a:prstGeom prst="rect">
            <a:avLst/>
          </a:prstGeom>
          <a:noFill/>
          <a:ln>
            <a:noFill/>
          </a:ln>
        </p:spPr>
        <p:txBody>
          <a:bodyPr anchorCtr="0" anchor="t" bIns="45700" lIns="91425" spcFirstLastPara="1" rIns="91425" wrap="square" tIns="45700">
            <a:noAutofit/>
          </a:bodyPr>
          <a:lstStyle>
            <a:lvl1pPr indent="-228600" lvl="0" marL="457200" algn="l">
              <a:spcBef>
                <a:spcPts val="640"/>
              </a:spcBef>
              <a:spcAft>
                <a:spcPts val="0"/>
              </a:spcAft>
              <a:buClr>
                <a:schemeClr val="dk1"/>
              </a:buClr>
              <a:buSzPts val="3200"/>
              <a:buNone/>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4" name="Google Shape;114;p20"/>
          <p:cNvSpPr txBox="1"/>
          <p:nvPr>
            <p:ph type="title"/>
          </p:nvPr>
        </p:nvSpPr>
        <p:spPr>
          <a:xfrm>
            <a:off x="374574" y="429658"/>
            <a:ext cx="5651653" cy="1498294"/>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sz="4000">
                <a:solidFill>
                  <a:schemeClr val="lt1"/>
                </a:solidFill>
                <a:latin typeface="Calibri"/>
                <a:ea typeface="Calibri"/>
                <a:cs typeface="Calibri"/>
                <a:sym typeface="Calibri"/>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15" name="Google Shape;115;p20"/>
          <p:cNvSpPr txBox="1"/>
          <p:nvPr>
            <p:ph idx="12" type="sldNum"/>
          </p:nvPr>
        </p:nvSpPr>
        <p:spPr>
          <a:xfrm>
            <a:off x="7075488" y="6488113"/>
            <a:ext cx="20574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79797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79797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79797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79797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79797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79797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79797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79797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79797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9" name="Shape 19"/>
        <p:cNvGrpSpPr/>
        <p:nvPr/>
      </p:nvGrpSpPr>
      <p:grpSpPr>
        <a:xfrm>
          <a:off x="0" y="0"/>
          <a:ext cx="0" cy="0"/>
          <a:chOff x="0" y="0"/>
          <a:chExt cx="0" cy="0"/>
        </a:xfrm>
      </p:grpSpPr>
      <p:sp>
        <p:nvSpPr>
          <p:cNvPr id="20" name="Google Shape;20;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 list - Networking">
  <p:cSld name="Bullet list - Networking">
    <p:spTree>
      <p:nvGrpSpPr>
        <p:cNvPr id="116" name="Shape 116"/>
        <p:cNvGrpSpPr/>
        <p:nvPr/>
      </p:nvGrpSpPr>
      <p:grpSpPr>
        <a:xfrm>
          <a:off x="0" y="0"/>
          <a:ext cx="0" cy="0"/>
          <a:chOff x="0" y="0"/>
          <a:chExt cx="0" cy="0"/>
        </a:xfrm>
      </p:grpSpPr>
      <p:sp>
        <p:nvSpPr>
          <p:cNvPr id="117" name="Google Shape;117;p21"/>
          <p:cNvSpPr txBox="1"/>
          <p:nvPr>
            <p:ph idx="1" type="body"/>
          </p:nvPr>
        </p:nvSpPr>
        <p:spPr>
          <a:xfrm>
            <a:off x="628650" y="2108199"/>
            <a:ext cx="7886700" cy="4250268"/>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rgbClr val="797979"/>
              </a:buClr>
              <a:buSzPts val="3200"/>
              <a:buChar char="•"/>
              <a:defRPr>
                <a:solidFill>
                  <a:srgbClr val="797979"/>
                </a:solidFill>
              </a:defRPr>
            </a:lvl1pPr>
            <a:lvl2pPr indent="-406400" lvl="1" marL="914400" algn="l">
              <a:spcBef>
                <a:spcPts val="560"/>
              </a:spcBef>
              <a:spcAft>
                <a:spcPts val="0"/>
              </a:spcAft>
              <a:buClr>
                <a:srgbClr val="797979"/>
              </a:buClr>
              <a:buSzPts val="2800"/>
              <a:buChar char="–"/>
              <a:defRPr>
                <a:solidFill>
                  <a:srgbClr val="797979"/>
                </a:solidFill>
              </a:defRPr>
            </a:lvl2pPr>
            <a:lvl3pPr indent="-381000" lvl="2" marL="1371600" algn="l">
              <a:spcBef>
                <a:spcPts val="480"/>
              </a:spcBef>
              <a:spcAft>
                <a:spcPts val="0"/>
              </a:spcAft>
              <a:buClr>
                <a:srgbClr val="797979"/>
              </a:buClr>
              <a:buSzPts val="2400"/>
              <a:buChar char="•"/>
              <a:defRPr>
                <a:solidFill>
                  <a:srgbClr val="797979"/>
                </a:solidFill>
              </a:defRPr>
            </a:lvl3pPr>
            <a:lvl4pPr indent="-355600" lvl="3" marL="1828800" algn="l">
              <a:spcBef>
                <a:spcPts val="400"/>
              </a:spcBef>
              <a:spcAft>
                <a:spcPts val="0"/>
              </a:spcAft>
              <a:buClr>
                <a:srgbClr val="797979"/>
              </a:buClr>
              <a:buSzPts val="2000"/>
              <a:buChar char="–"/>
              <a:defRPr>
                <a:solidFill>
                  <a:srgbClr val="797979"/>
                </a:solidFill>
              </a:defRPr>
            </a:lvl4pPr>
            <a:lvl5pPr indent="-355600" lvl="4" marL="2286000" algn="l">
              <a:spcBef>
                <a:spcPts val="400"/>
              </a:spcBef>
              <a:spcAft>
                <a:spcPts val="0"/>
              </a:spcAft>
              <a:buClr>
                <a:srgbClr val="797979"/>
              </a:buClr>
              <a:buSzPts val="2000"/>
              <a:buChar char="»"/>
              <a:defRPr>
                <a:solidFill>
                  <a:srgbClr val="797979"/>
                </a:solidFill>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8" name="Google Shape;118;p21"/>
          <p:cNvSpPr txBox="1"/>
          <p:nvPr>
            <p:ph type="title"/>
          </p:nvPr>
        </p:nvSpPr>
        <p:spPr>
          <a:xfrm>
            <a:off x="374574" y="429658"/>
            <a:ext cx="5651653" cy="1498294"/>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sz="4000">
                <a:solidFill>
                  <a:schemeClr val="lt1"/>
                </a:solidFill>
                <a:latin typeface="Calibri"/>
                <a:ea typeface="Calibri"/>
                <a:cs typeface="Calibri"/>
                <a:sym typeface="Calibri"/>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19" name="Google Shape;119;p21"/>
          <p:cNvSpPr txBox="1"/>
          <p:nvPr>
            <p:ph idx="12" type="sldNum"/>
          </p:nvPr>
        </p:nvSpPr>
        <p:spPr>
          <a:xfrm>
            <a:off x="7075488" y="6488113"/>
            <a:ext cx="20574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79797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79797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79797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79797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79797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79797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79797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79797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79797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Picture_Option_1">
  <p:cSld name="1_Picture_Option_1">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Google Shape;24;p4"/>
          <p:cNvSpPr txBox="1"/>
          <p:nvPr>
            <p:ph type="title"/>
          </p:nvPr>
        </p:nvSpPr>
        <p:spPr>
          <a:xfrm>
            <a:off x="4572000" y="409937"/>
            <a:ext cx="3725330" cy="583471"/>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200">
                <a:solidFill>
                  <a:srgbClr val="EB5C4E"/>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5" name="Google Shape;25;p4"/>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lvl1pPr indent="-330200" lvl="0" marL="457200" algn="l">
              <a:spcBef>
                <a:spcPts val="320"/>
              </a:spcBef>
              <a:spcAft>
                <a:spcPts val="0"/>
              </a:spcAft>
              <a:buClr>
                <a:srgbClr val="EB5C4E"/>
              </a:buClr>
              <a:buSzPts val="1600"/>
              <a:buChar char="•"/>
              <a:defRPr b="1" sz="1600">
                <a:solidFill>
                  <a:srgbClr val="404040"/>
                </a:solidFill>
                <a:latin typeface="Avenir"/>
                <a:ea typeface="Avenir"/>
                <a:cs typeface="Avenir"/>
                <a:sym typeface="Avenir"/>
              </a:defRPr>
            </a:lvl1pPr>
            <a:lvl2pPr indent="-330200" lvl="1" marL="914400" algn="l">
              <a:spcBef>
                <a:spcPts val="320"/>
              </a:spcBef>
              <a:spcAft>
                <a:spcPts val="0"/>
              </a:spcAft>
              <a:buClr>
                <a:srgbClr val="EB5C4E"/>
              </a:buClr>
              <a:buSzPts val="1600"/>
              <a:buChar char="–"/>
              <a:defRPr sz="1600">
                <a:solidFill>
                  <a:srgbClr val="404040"/>
                </a:solidFill>
                <a:latin typeface="Avenir"/>
                <a:ea typeface="Avenir"/>
                <a:cs typeface="Avenir"/>
                <a:sym typeface="Avenir"/>
              </a:defRPr>
            </a:lvl2pPr>
            <a:lvl3pPr indent="-330200" lvl="2" marL="1371600" algn="l">
              <a:spcBef>
                <a:spcPts val="320"/>
              </a:spcBef>
              <a:spcAft>
                <a:spcPts val="0"/>
              </a:spcAft>
              <a:buClr>
                <a:srgbClr val="EB5C4E"/>
              </a:buClr>
              <a:buSzPts val="1600"/>
              <a:buChar char="•"/>
              <a:defRPr sz="1600">
                <a:solidFill>
                  <a:srgbClr val="404040"/>
                </a:solidFill>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6" name="Google Shape;26;p4"/>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nl-BE"/>
              <a:t>‹#›</a:t>
            </a:fld>
            <a:endParaRPr/>
          </a:p>
        </p:txBody>
      </p:sp>
      <p:cxnSp>
        <p:nvCxnSpPr>
          <p:cNvPr id="27" name="Google Shape;27;p4"/>
          <p:cNvCxnSpPr/>
          <p:nvPr/>
        </p:nvCxnSpPr>
        <p:spPr>
          <a:xfrm>
            <a:off x="4706471" y="1327307"/>
            <a:ext cx="3421529" cy="5950"/>
          </a:xfrm>
          <a:prstGeom prst="straightConnector1">
            <a:avLst/>
          </a:prstGeom>
          <a:noFill/>
          <a:ln cap="flat" cmpd="sng" w="9525">
            <a:solidFill>
              <a:srgbClr val="D8D8D8"/>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hapter_Blue">
  <p:cSld name="1_Chapter_Blue">
    <p:bg>
      <p:bgPr>
        <a:blipFill>
          <a:blip r:embed="rId2">
            <a:alphaModFix/>
          </a:blip>
          <a:stretch>
            <a:fillRect/>
          </a:stretch>
        </a:blipFill>
      </p:bgPr>
    </p:bg>
    <p:spTree>
      <p:nvGrpSpPr>
        <p:cNvPr id="28" name="Shape 28"/>
        <p:cNvGrpSpPr/>
        <p:nvPr/>
      </p:nvGrpSpPr>
      <p:grpSpPr>
        <a:xfrm>
          <a:off x="0" y="0"/>
          <a:ext cx="0" cy="0"/>
          <a:chOff x="0" y="0"/>
          <a:chExt cx="0" cy="0"/>
        </a:xfrm>
      </p:grpSpPr>
      <p:sp>
        <p:nvSpPr>
          <p:cNvPr id="29" name="Google Shape;29;p5"/>
          <p:cNvSpPr txBox="1"/>
          <p:nvPr>
            <p:ph type="title"/>
          </p:nvPr>
        </p:nvSpPr>
        <p:spPr>
          <a:xfrm>
            <a:off x="1593848" y="469900"/>
            <a:ext cx="5956301"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100">
                <a:solidFill>
                  <a:srgbClr val="EB5C4E"/>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0" name="Google Shape;30;p5"/>
          <p:cNvSpPr txBox="1"/>
          <p:nvPr>
            <p:ph idx="1" type="body"/>
          </p:nvPr>
        </p:nvSpPr>
        <p:spPr>
          <a:xfrm>
            <a:off x="965200" y="1841500"/>
            <a:ext cx="7162800" cy="3708015"/>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1pPr>
            <a:lvl2pPr indent="-342900" lvl="1" marL="9144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2pPr>
            <a:lvl3pPr indent="-342900" lvl="2" marL="13716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1" name="Google Shape;31;p5"/>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nl-BE"/>
              <a:t>‹#›</a:t>
            </a:fld>
            <a:endParaRPr/>
          </a:p>
        </p:txBody>
      </p:sp>
      <p:cxnSp>
        <p:nvCxnSpPr>
          <p:cNvPr id="32" name="Google Shape;32;p5"/>
          <p:cNvCxnSpPr/>
          <p:nvPr/>
        </p:nvCxnSpPr>
        <p:spPr>
          <a:xfrm>
            <a:off x="965200" y="1496164"/>
            <a:ext cx="7162800" cy="0"/>
          </a:xfrm>
          <a:prstGeom prst="straightConnector1">
            <a:avLst/>
          </a:prstGeom>
          <a:noFill/>
          <a:ln cap="flat" cmpd="sng" w="9525">
            <a:solidFill>
              <a:srgbClr val="D8D8D8"/>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hapter_Blue">
  <p:cSld name="2_Chapter_Blue">
    <p:bg>
      <p:bgPr>
        <a:blipFill>
          <a:blip r:embed="rId2">
            <a:alphaModFix/>
          </a:blip>
          <a:stretch>
            <a:fillRect/>
          </a:stretch>
        </a:blipFill>
      </p:bgPr>
    </p:bg>
    <p:spTree>
      <p:nvGrpSpPr>
        <p:cNvPr id="33" name="Shape 33"/>
        <p:cNvGrpSpPr/>
        <p:nvPr/>
      </p:nvGrpSpPr>
      <p:grpSpPr>
        <a:xfrm>
          <a:off x="0" y="0"/>
          <a:ext cx="0" cy="0"/>
          <a:chOff x="0" y="0"/>
          <a:chExt cx="0" cy="0"/>
        </a:xfrm>
      </p:grpSpPr>
      <p:sp>
        <p:nvSpPr>
          <p:cNvPr id="34" name="Google Shape;34;p6"/>
          <p:cNvSpPr txBox="1"/>
          <p:nvPr>
            <p:ph type="title"/>
          </p:nvPr>
        </p:nvSpPr>
        <p:spPr>
          <a:xfrm>
            <a:off x="1593848" y="469900"/>
            <a:ext cx="5956301"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100">
                <a:solidFill>
                  <a:srgbClr val="EB5C4E"/>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5" name="Google Shape;35;p6"/>
          <p:cNvSpPr txBox="1"/>
          <p:nvPr>
            <p:ph idx="1" type="body"/>
          </p:nvPr>
        </p:nvSpPr>
        <p:spPr>
          <a:xfrm>
            <a:off x="965200" y="1841500"/>
            <a:ext cx="7162800" cy="3708015"/>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1pPr>
            <a:lvl2pPr indent="-342900" lvl="1" marL="9144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2pPr>
            <a:lvl3pPr indent="-342900" lvl="2" marL="13716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6" name="Google Shape;36;p6"/>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nl-B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Last_slide">
  <p:cSld name="1_Last_slide">
    <p:bg>
      <p:bgPr>
        <a:blipFill>
          <a:blip r:embed="rId2">
            <a:alphaModFix/>
          </a:blip>
          <a:stretch>
            <a:fillRect/>
          </a:stretch>
        </a:blipFill>
      </p:bgPr>
    </p:bg>
    <p:spTree>
      <p:nvGrpSpPr>
        <p:cNvPr id="37" name="Shape 37"/>
        <p:cNvGrpSpPr/>
        <p:nvPr/>
      </p:nvGrpSpPr>
      <p:grpSpPr>
        <a:xfrm>
          <a:off x="0" y="0"/>
          <a:ext cx="0" cy="0"/>
          <a:chOff x="0" y="0"/>
          <a:chExt cx="0" cy="0"/>
        </a:xfrm>
      </p:grpSpPr>
      <p:sp>
        <p:nvSpPr>
          <p:cNvPr id="38" name="Google Shape;38;p7"/>
          <p:cNvSpPr txBox="1"/>
          <p:nvPr>
            <p:ph idx="1" type="body"/>
          </p:nvPr>
        </p:nvSpPr>
        <p:spPr>
          <a:xfrm>
            <a:off x="1053619" y="3894791"/>
            <a:ext cx="2813050" cy="27781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EB5C4E"/>
              </a:buClr>
              <a:buSzPts val="1400"/>
              <a:buNone/>
              <a:defRPr b="1" i="0" sz="1400">
                <a:solidFill>
                  <a:srgbClr val="EB5C4E"/>
                </a:solidFill>
                <a:latin typeface="Avenir"/>
                <a:ea typeface="Avenir"/>
                <a:cs typeface="Avenir"/>
                <a:sym typeface="Avenir"/>
              </a:defRPr>
            </a:lvl1pPr>
            <a:lvl2pPr indent="-317500" lvl="1" marL="914400" algn="l">
              <a:spcBef>
                <a:spcPts val="280"/>
              </a:spcBef>
              <a:spcAft>
                <a:spcPts val="0"/>
              </a:spcAft>
              <a:buClr>
                <a:schemeClr val="dk1"/>
              </a:buClr>
              <a:buSzPts val="1400"/>
              <a:buChar char="–"/>
              <a:defRPr b="1" i="0" sz="1400">
                <a:latin typeface="Avenir"/>
                <a:ea typeface="Avenir"/>
                <a:cs typeface="Avenir"/>
                <a:sym typeface="Avenir"/>
              </a:defRPr>
            </a:lvl2pPr>
            <a:lvl3pPr indent="-317500" lvl="2" marL="1371600" algn="l">
              <a:spcBef>
                <a:spcPts val="280"/>
              </a:spcBef>
              <a:spcAft>
                <a:spcPts val="0"/>
              </a:spcAft>
              <a:buClr>
                <a:schemeClr val="dk1"/>
              </a:buClr>
              <a:buSzPts val="1400"/>
              <a:buChar char="•"/>
              <a:defRPr b="1" i="0" sz="1400">
                <a:latin typeface="Avenir"/>
                <a:ea typeface="Avenir"/>
                <a:cs typeface="Avenir"/>
                <a:sym typeface="Avenir"/>
              </a:defRPr>
            </a:lvl3pPr>
            <a:lvl4pPr indent="-317500" lvl="3" marL="1828800" algn="l">
              <a:spcBef>
                <a:spcPts val="280"/>
              </a:spcBef>
              <a:spcAft>
                <a:spcPts val="0"/>
              </a:spcAft>
              <a:buClr>
                <a:schemeClr val="dk1"/>
              </a:buClr>
              <a:buSzPts val="1400"/>
              <a:buChar char="–"/>
              <a:defRPr b="1" i="0" sz="1400">
                <a:latin typeface="Avenir"/>
                <a:ea typeface="Avenir"/>
                <a:cs typeface="Avenir"/>
                <a:sym typeface="Avenir"/>
              </a:defRPr>
            </a:lvl4pPr>
            <a:lvl5pPr indent="-317500" lvl="4" marL="2286000" algn="l">
              <a:spcBef>
                <a:spcPts val="280"/>
              </a:spcBef>
              <a:spcAft>
                <a:spcPts val="0"/>
              </a:spcAft>
              <a:buClr>
                <a:schemeClr val="dk1"/>
              </a:buClr>
              <a:buSzPts val="1400"/>
              <a:buChar char="»"/>
              <a:defRPr b="1" i="0" sz="14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9" name="Google Shape;39;p7"/>
          <p:cNvSpPr txBox="1"/>
          <p:nvPr>
            <p:ph idx="2" type="body"/>
          </p:nvPr>
        </p:nvSpPr>
        <p:spPr>
          <a:xfrm>
            <a:off x="1053619" y="4441151"/>
            <a:ext cx="3787775" cy="992748"/>
          </a:xfrm>
          <a:prstGeom prst="rect">
            <a:avLst/>
          </a:prstGeom>
          <a:noFill/>
          <a:ln>
            <a:noFill/>
          </a:ln>
        </p:spPr>
        <p:txBody>
          <a:bodyPr anchorCtr="0" anchor="t" bIns="45700" lIns="91425" spcFirstLastPara="1" rIns="91425" wrap="square" tIns="45700">
            <a:noAutofit/>
          </a:bodyPr>
          <a:lstStyle>
            <a:lvl1pPr indent="-228600" lvl="0" marL="457200" algn="l">
              <a:spcBef>
                <a:spcPts val="240"/>
              </a:spcBef>
              <a:spcAft>
                <a:spcPts val="0"/>
              </a:spcAft>
              <a:buClr>
                <a:srgbClr val="404040"/>
              </a:buClr>
              <a:buSzPts val="1200"/>
              <a:buNone/>
              <a:defRPr b="0" i="0" sz="1200">
                <a:solidFill>
                  <a:srgbClr val="404040"/>
                </a:solidFill>
                <a:latin typeface="Avenir"/>
                <a:ea typeface="Avenir"/>
                <a:cs typeface="Avenir"/>
                <a:sym typeface="Avenir"/>
              </a:defRPr>
            </a:lvl1pPr>
            <a:lvl2pPr indent="-228600" lvl="1" marL="914400" algn="l">
              <a:spcBef>
                <a:spcPts val="240"/>
              </a:spcBef>
              <a:spcAft>
                <a:spcPts val="0"/>
              </a:spcAft>
              <a:buClr>
                <a:schemeClr val="dk1"/>
              </a:buClr>
              <a:buSzPts val="1200"/>
              <a:buNone/>
              <a:defRPr b="0" i="0" sz="1200">
                <a:latin typeface="Avenir"/>
                <a:ea typeface="Avenir"/>
                <a:cs typeface="Avenir"/>
                <a:sym typeface="Avenir"/>
              </a:defRPr>
            </a:lvl2pPr>
            <a:lvl3pPr indent="-228600" lvl="2" marL="1371600" algn="l">
              <a:spcBef>
                <a:spcPts val="240"/>
              </a:spcBef>
              <a:spcAft>
                <a:spcPts val="0"/>
              </a:spcAft>
              <a:buClr>
                <a:schemeClr val="dk1"/>
              </a:buClr>
              <a:buSzPts val="1200"/>
              <a:buNone/>
              <a:defRPr b="0" i="0" sz="1200">
                <a:latin typeface="Avenir"/>
                <a:ea typeface="Avenir"/>
                <a:cs typeface="Avenir"/>
                <a:sym typeface="Avenir"/>
              </a:defRPr>
            </a:lvl3pPr>
            <a:lvl4pPr indent="-228600" lvl="3" marL="1828800" algn="l">
              <a:spcBef>
                <a:spcPts val="240"/>
              </a:spcBef>
              <a:spcAft>
                <a:spcPts val="0"/>
              </a:spcAft>
              <a:buClr>
                <a:schemeClr val="dk1"/>
              </a:buClr>
              <a:buSzPts val="1200"/>
              <a:buNone/>
              <a:defRPr b="0" i="0" sz="1200">
                <a:latin typeface="Avenir"/>
                <a:ea typeface="Avenir"/>
                <a:cs typeface="Avenir"/>
                <a:sym typeface="Avenir"/>
              </a:defRPr>
            </a:lvl4pPr>
            <a:lvl5pPr indent="-228600" lvl="4" marL="2286000" algn="l">
              <a:spcBef>
                <a:spcPts val="240"/>
              </a:spcBef>
              <a:spcAft>
                <a:spcPts val="0"/>
              </a:spcAft>
              <a:buClr>
                <a:schemeClr val="dk1"/>
              </a:buClr>
              <a:buSzPts val="1200"/>
              <a:buNone/>
              <a:defRPr b="0" i="0" sz="12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0" name="Google Shape;40;p7"/>
          <p:cNvSpPr txBox="1"/>
          <p:nvPr>
            <p:ph idx="3" type="body"/>
          </p:nvPr>
        </p:nvSpPr>
        <p:spPr>
          <a:xfrm>
            <a:off x="1053274" y="5734494"/>
            <a:ext cx="2813050" cy="277812"/>
          </a:xfrm>
          <a:prstGeom prst="rect">
            <a:avLst/>
          </a:prstGeom>
          <a:noFill/>
          <a:ln>
            <a:noFill/>
          </a:ln>
        </p:spPr>
        <p:txBody>
          <a:bodyPr anchorCtr="0" anchor="t" bIns="45700" lIns="91425" spcFirstLastPara="1" rIns="91425" wrap="square" tIns="45700">
            <a:noAutofit/>
          </a:bodyPr>
          <a:lstStyle>
            <a:lvl1pPr indent="-228600" lvl="0" marL="457200" algn="l">
              <a:spcBef>
                <a:spcPts val="240"/>
              </a:spcBef>
              <a:spcAft>
                <a:spcPts val="0"/>
              </a:spcAft>
              <a:buClr>
                <a:srgbClr val="EB5C4E"/>
              </a:buClr>
              <a:buSzPts val="1200"/>
              <a:buNone/>
              <a:defRPr b="0" i="0" sz="1200">
                <a:solidFill>
                  <a:srgbClr val="EB5C4E"/>
                </a:solidFill>
                <a:latin typeface="Avenir"/>
                <a:ea typeface="Avenir"/>
                <a:cs typeface="Avenir"/>
                <a:sym typeface="Avenir"/>
              </a:defRPr>
            </a:lvl1pPr>
            <a:lvl2pPr indent="-317500" lvl="1" marL="914400" algn="l">
              <a:spcBef>
                <a:spcPts val="280"/>
              </a:spcBef>
              <a:spcAft>
                <a:spcPts val="0"/>
              </a:spcAft>
              <a:buClr>
                <a:schemeClr val="dk1"/>
              </a:buClr>
              <a:buSzPts val="1400"/>
              <a:buChar char="–"/>
              <a:defRPr b="1" i="0" sz="1400">
                <a:latin typeface="Avenir"/>
                <a:ea typeface="Avenir"/>
                <a:cs typeface="Avenir"/>
                <a:sym typeface="Avenir"/>
              </a:defRPr>
            </a:lvl2pPr>
            <a:lvl3pPr indent="-317500" lvl="2" marL="1371600" algn="l">
              <a:spcBef>
                <a:spcPts val="280"/>
              </a:spcBef>
              <a:spcAft>
                <a:spcPts val="0"/>
              </a:spcAft>
              <a:buClr>
                <a:schemeClr val="dk1"/>
              </a:buClr>
              <a:buSzPts val="1400"/>
              <a:buChar char="•"/>
              <a:defRPr b="1" i="0" sz="1400">
                <a:latin typeface="Avenir"/>
                <a:ea typeface="Avenir"/>
                <a:cs typeface="Avenir"/>
                <a:sym typeface="Avenir"/>
              </a:defRPr>
            </a:lvl3pPr>
            <a:lvl4pPr indent="-317500" lvl="3" marL="1828800" algn="l">
              <a:spcBef>
                <a:spcPts val="280"/>
              </a:spcBef>
              <a:spcAft>
                <a:spcPts val="0"/>
              </a:spcAft>
              <a:buClr>
                <a:schemeClr val="dk1"/>
              </a:buClr>
              <a:buSzPts val="1400"/>
              <a:buChar char="–"/>
              <a:defRPr b="1" i="0" sz="1400">
                <a:latin typeface="Avenir"/>
                <a:ea typeface="Avenir"/>
                <a:cs typeface="Avenir"/>
                <a:sym typeface="Avenir"/>
              </a:defRPr>
            </a:lvl4pPr>
            <a:lvl5pPr indent="-317500" lvl="4" marL="2286000" algn="l">
              <a:spcBef>
                <a:spcPts val="280"/>
              </a:spcBef>
              <a:spcAft>
                <a:spcPts val="0"/>
              </a:spcAft>
              <a:buClr>
                <a:schemeClr val="dk1"/>
              </a:buClr>
              <a:buSzPts val="1400"/>
              <a:buChar char="»"/>
              <a:defRPr b="1" i="0" sz="14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1" name="Google Shape;41;p7"/>
          <p:cNvSpPr/>
          <p:nvPr>
            <p:ph idx="4" type="pic"/>
          </p:nvPr>
        </p:nvSpPr>
        <p:spPr>
          <a:xfrm>
            <a:off x="3282279" y="1385455"/>
            <a:ext cx="1471229" cy="13009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280"/>
              </a:spcBef>
              <a:spcAft>
                <a:spcPts val="0"/>
              </a:spcAft>
              <a:buClr>
                <a:schemeClr val="dk1"/>
              </a:buClr>
              <a:buSzPts val="1400"/>
              <a:buFont typeface="Arial"/>
              <a:buNone/>
              <a:defRPr b="0" i="1" sz="1400" u="none" cap="none" strike="noStrike">
                <a:solidFill>
                  <a:schemeClr val="dk1"/>
                </a:solidFill>
                <a:latin typeface="Avenir"/>
                <a:ea typeface="Avenir"/>
                <a:cs typeface="Avenir"/>
                <a:sym typeface="Avenir"/>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2" name="Google Shape;42;p7"/>
          <p:cNvSpPr txBox="1"/>
          <p:nvPr>
            <p:ph idx="5" type="body"/>
          </p:nvPr>
        </p:nvSpPr>
        <p:spPr>
          <a:xfrm>
            <a:off x="5480242" y="5842251"/>
            <a:ext cx="3055697" cy="655911"/>
          </a:xfrm>
          <a:prstGeom prst="rect">
            <a:avLst/>
          </a:prstGeom>
          <a:noFill/>
          <a:ln>
            <a:noFill/>
          </a:ln>
        </p:spPr>
        <p:txBody>
          <a:bodyPr anchorCtr="0" anchor="t" bIns="45700" lIns="91425" spcFirstLastPara="1" rIns="91425" wrap="square" tIns="45700">
            <a:noAutofit/>
          </a:bodyPr>
          <a:lstStyle>
            <a:lvl1pPr indent="-228600" lvl="0" marL="457200" algn="l">
              <a:spcBef>
                <a:spcPts val="0"/>
              </a:spcBef>
              <a:spcAft>
                <a:spcPts val="0"/>
              </a:spcAft>
              <a:buClr>
                <a:srgbClr val="404040"/>
              </a:buClr>
              <a:buSzPts val="1400"/>
              <a:buFont typeface="Calibri"/>
              <a:buNone/>
              <a:defRPr sz="1400">
                <a:solidFill>
                  <a:srgbClr val="404040"/>
                </a:solidFill>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blipFill>
          <a:blip r:embed="rId2">
            <a:alphaModFix/>
          </a:blip>
          <a:stretch>
            <a:fillRect/>
          </a:stretch>
        </a:blipFill>
      </p:bgPr>
    </p:bg>
    <p:spTree>
      <p:nvGrpSpPr>
        <p:cNvPr id="43" name="Shape 43"/>
        <p:cNvGrpSpPr/>
        <p:nvPr/>
      </p:nvGrpSpPr>
      <p:grpSpPr>
        <a:xfrm>
          <a:off x="0" y="0"/>
          <a:ext cx="0" cy="0"/>
          <a:chOff x="0" y="0"/>
          <a:chExt cx="0" cy="0"/>
        </a:xfrm>
      </p:grpSpPr>
      <p:sp>
        <p:nvSpPr>
          <p:cNvPr id="44" name="Google Shape;44;p8"/>
          <p:cNvSpPr txBox="1"/>
          <p:nvPr>
            <p:ph idx="1" type="body"/>
          </p:nvPr>
        </p:nvSpPr>
        <p:spPr>
          <a:xfrm>
            <a:off x="3416300" y="3271838"/>
            <a:ext cx="4476750" cy="2151062"/>
          </a:xfrm>
          <a:prstGeom prst="rect">
            <a:avLst/>
          </a:prstGeom>
          <a:noFill/>
          <a:ln>
            <a:noFill/>
          </a:ln>
        </p:spPr>
        <p:txBody>
          <a:bodyPr anchorCtr="0" anchor="t" bIns="45700" lIns="91425" spcFirstLastPara="1" rIns="91425" wrap="square" tIns="45700">
            <a:noAutofit/>
          </a:bodyPr>
          <a:lstStyle>
            <a:lvl1pPr indent="-228600" lvl="0" marL="457200" algn="l">
              <a:spcBef>
                <a:spcPts val="480"/>
              </a:spcBef>
              <a:spcAft>
                <a:spcPts val="0"/>
              </a:spcAft>
              <a:buClr>
                <a:srgbClr val="1BB7D5"/>
              </a:buClr>
              <a:buSzPts val="2400"/>
              <a:buFont typeface="Avenir"/>
              <a:buNone/>
              <a:defRPr b="1" i="0" sz="2400">
                <a:solidFill>
                  <a:srgbClr val="1BB7D5"/>
                </a:solidFill>
                <a:latin typeface="Avenir"/>
                <a:ea typeface="Avenir"/>
                <a:cs typeface="Avenir"/>
                <a:sym typeface="Aveni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5" name="Google Shape;45;p8"/>
          <p:cNvSpPr txBox="1"/>
          <p:nvPr>
            <p:ph idx="2" type="body"/>
          </p:nvPr>
        </p:nvSpPr>
        <p:spPr>
          <a:xfrm>
            <a:off x="3416300" y="5599889"/>
            <a:ext cx="4796757" cy="898274"/>
          </a:xfrm>
          <a:prstGeom prst="rect">
            <a:avLst/>
          </a:prstGeom>
          <a:noFill/>
          <a:ln>
            <a:noFill/>
          </a:ln>
        </p:spPr>
        <p:txBody>
          <a:bodyPr anchorCtr="0" anchor="t" bIns="45700" lIns="91425" spcFirstLastPara="1" rIns="91425" wrap="square" tIns="45700">
            <a:noAutofit/>
          </a:bodyPr>
          <a:lstStyle>
            <a:lvl1pPr indent="-228600" lvl="0" marL="457200" algn="l">
              <a:spcBef>
                <a:spcPts val="0"/>
              </a:spcBef>
              <a:spcAft>
                <a:spcPts val="0"/>
              </a:spcAft>
              <a:buClr>
                <a:srgbClr val="E22567"/>
              </a:buClr>
              <a:buSzPts val="1400"/>
              <a:buFont typeface="Calibri"/>
              <a:buNone/>
              <a:defRPr sz="1400">
                <a:solidFill>
                  <a:srgbClr val="E22567"/>
                </a:solidFill>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_Blue" type="obj">
  <p:cSld name="OBJECT">
    <p:bg>
      <p:bgPr>
        <a:blipFill>
          <a:blip r:embed="rId2">
            <a:alphaModFix/>
          </a:blip>
          <a:stretch>
            <a:fillRect/>
          </a:stretch>
        </a:blipFill>
      </p:bgPr>
    </p:bg>
    <p:spTree>
      <p:nvGrpSpPr>
        <p:cNvPr id="46" name="Shape 46"/>
        <p:cNvGrpSpPr/>
        <p:nvPr/>
      </p:nvGrpSpPr>
      <p:grpSpPr>
        <a:xfrm>
          <a:off x="0" y="0"/>
          <a:ext cx="0" cy="0"/>
          <a:chOff x="0" y="0"/>
          <a:chExt cx="0" cy="0"/>
        </a:xfrm>
      </p:grpSpPr>
      <p:sp>
        <p:nvSpPr>
          <p:cNvPr id="47" name="Google Shape;47;p9"/>
          <p:cNvSpPr txBox="1"/>
          <p:nvPr>
            <p:ph type="title"/>
          </p:nvPr>
        </p:nvSpPr>
        <p:spPr>
          <a:xfrm>
            <a:off x="1593848" y="469900"/>
            <a:ext cx="5956301"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100">
                <a:solidFill>
                  <a:srgbClr val="E22567"/>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8" name="Google Shape;48;p9"/>
          <p:cNvSpPr txBox="1"/>
          <p:nvPr>
            <p:ph idx="1" type="body"/>
          </p:nvPr>
        </p:nvSpPr>
        <p:spPr>
          <a:xfrm>
            <a:off x="965200" y="1841500"/>
            <a:ext cx="7721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E22567"/>
              </a:buClr>
              <a:buSzPts val="1800"/>
              <a:buChar char="•"/>
              <a:defRPr sz="1800">
                <a:latin typeface="Avenir"/>
                <a:ea typeface="Avenir"/>
                <a:cs typeface="Avenir"/>
                <a:sym typeface="Avenir"/>
              </a:defRPr>
            </a:lvl1pPr>
            <a:lvl2pPr indent="-342900" lvl="1" marL="914400" algn="l">
              <a:spcBef>
                <a:spcPts val="360"/>
              </a:spcBef>
              <a:spcAft>
                <a:spcPts val="0"/>
              </a:spcAft>
              <a:buClr>
                <a:srgbClr val="CE0048"/>
              </a:buClr>
              <a:buSzPts val="1800"/>
              <a:buChar char="–"/>
              <a:defRPr sz="1800">
                <a:latin typeface="Avenir"/>
                <a:ea typeface="Avenir"/>
                <a:cs typeface="Avenir"/>
                <a:sym typeface="Avenir"/>
              </a:defRPr>
            </a:lvl2pPr>
            <a:lvl3pPr indent="-342900" lvl="2" marL="1371600" algn="l">
              <a:spcBef>
                <a:spcPts val="360"/>
              </a:spcBef>
              <a:spcAft>
                <a:spcPts val="0"/>
              </a:spcAft>
              <a:buClr>
                <a:srgbClr val="CE0048"/>
              </a:buClr>
              <a:buSzPts val="1800"/>
              <a:buChar char="•"/>
              <a:defRPr sz="1800">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9" name="Google Shape;49;p9"/>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nl-BE"/>
              <a:t>‹#›</a:t>
            </a:fld>
            <a:endParaRPr/>
          </a:p>
        </p:txBody>
      </p:sp>
      <p:cxnSp>
        <p:nvCxnSpPr>
          <p:cNvPr id="50" name="Google Shape;50;p9"/>
          <p:cNvCxnSpPr/>
          <p:nvPr/>
        </p:nvCxnSpPr>
        <p:spPr>
          <a:xfrm>
            <a:off x="965200" y="1496164"/>
            <a:ext cx="7162800" cy="0"/>
          </a:xfrm>
          <a:prstGeom prst="straightConnector1">
            <a:avLst/>
          </a:prstGeom>
          <a:noFill/>
          <a:ln cap="flat" cmpd="sng" w="9525">
            <a:solidFill>
              <a:srgbClr val="D8D8D8"/>
            </a:solidFill>
            <a:prstDash val="solid"/>
            <a:round/>
            <a:headEnd len="sm" w="sm" type="none"/>
            <a:tailEnd len="sm" w="sm"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_Option_1">
  <p:cSld name="Picture_Option_1">
    <p:bg>
      <p:bgPr>
        <a:blipFill>
          <a:blip r:embed="rId2">
            <a:alphaModFix/>
          </a:blip>
          <a:stretch>
            <a:fillRect/>
          </a:stretch>
        </a:blipFill>
      </p:bgPr>
    </p:bg>
    <p:spTree>
      <p:nvGrpSpPr>
        <p:cNvPr id="51" name="Shape 51"/>
        <p:cNvGrpSpPr/>
        <p:nvPr/>
      </p:nvGrpSpPr>
      <p:grpSpPr>
        <a:xfrm>
          <a:off x="0" y="0"/>
          <a:ext cx="0" cy="0"/>
          <a:chOff x="0" y="0"/>
          <a:chExt cx="0" cy="0"/>
        </a:xfrm>
      </p:grpSpPr>
      <p:sp>
        <p:nvSpPr>
          <p:cNvPr id="52" name="Google Shape;52;p10"/>
          <p:cNvSpPr txBox="1"/>
          <p:nvPr>
            <p:ph type="title"/>
          </p:nvPr>
        </p:nvSpPr>
        <p:spPr>
          <a:xfrm>
            <a:off x="4572000" y="263694"/>
            <a:ext cx="3725330" cy="583471"/>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200">
                <a:solidFill>
                  <a:srgbClr val="E22567"/>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3" name="Google Shape;53;p10"/>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lvl1pPr indent="-330200" lvl="0" marL="457200" algn="l">
              <a:spcBef>
                <a:spcPts val="320"/>
              </a:spcBef>
              <a:spcAft>
                <a:spcPts val="0"/>
              </a:spcAft>
              <a:buClr>
                <a:srgbClr val="E22567"/>
              </a:buClr>
              <a:buSzPts val="1600"/>
              <a:buChar char="•"/>
              <a:defRPr b="1" sz="1600">
                <a:solidFill>
                  <a:srgbClr val="7F7F7F"/>
                </a:solidFill>
                <a:latin typeface="Avenir"/>
                <a:ea typeface="Avenir"/>
                <a:cs typeface="Avenir"/>
                <a:sym typeface="Avenir"/>
              </a:defRPr>
            </a:lvl1pPr>
            <a:lvl2pPr indent="-330200" lvl="1" marL="914400" algn="l">
              <a:spcBef>
                <a:spcPts val="320"/>
              </a:spcBef>
              <a:spcAft>
                <a:spcPts val="0"/>
              </a:spcAft>
              <a:buClr>
                <a:srgbClr val="E22567"/>
              </a:buClr>
              <a:buSzPts val="1600"/>
              <a:buChar char="–"/>
              <a:defRPr sz="1600">
                <a:solidFill>
                  <a:srgbClr val="7F7F7F"/>
                </a:solidFill>
                <a:latin typeface="Avenir"/>
                <a:ea typeface="Avenir"/>
                <a:cs typeface="Avenir"/>
                <a:sym typeface="Avenir"/>
              </a:defRPr>
            </a:lvl2pPr>
            <a:lvl3pPr indent="-330200" lvl="2" marL="1371600" algn="l">
              <a:spcBef>
                <a:spcPts val="320"/>
              </a:spcBef>
              <a:spcAft>
                <a:spcPts val="0"/>
              </a:spcAft>
              <a:buClr>
                <a:srgbClr val="E22567"/>
              </a:buClr>
              <a:buSzPts val="1600"/>
              <a:buChar char="•"/>
              <a:defRPr sz="1600">
                <a:solidFill>
                  <a:srgbClr val="7F7F7F"/>
                </a:solidFill>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54" name="Google Shape;54;p10"/>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nl-BE"/>
              <a:t>‹#›</a:t>
            </a:fld>
            <a:endParaRPr/>
          </a:p>
        </p:txBody>
      </p:sp>
      <p:cxnSp>
        <p:nvCxnSpPr>
          <p:cNvPr id="55" name="Google Shape;55;p10"/>
          <p:cNvCxnSpPr/>
          <p:nvPr/>
        </p:nvCxnSpPr>
        <p:spPr>
          <a:xfrm>
            <a:off x="4706471" y="1327307"/>
            <a:ext cx="3421529" cy="5950"/>
          </a:xfrm>
          <a:prstGeom prst="straightConnector1">
            <a:avLst/>
          </a:prstGeom>
          <a:noFill/>
          <a:ln cap="flat" cmpd="sng" w="9525">
            <a:solidFill>
              <a:srgbClr val="D8D8D8"/>
            </a:solidFill>
            <a:prstDash val="solid"/>
            <a:round/>
            <a:headEnd len="sm" w="sm" type="none"/>
            <a:tailEnd len="sm" w="sm" type="none"/>
          </a:ln>
        </p:spPr>
      </p:cxnSp>
      <p:sp>
        <p:nvSpPr>
          <p:cNvPr id="56" name="Google Shape;56;p10"/>
          <p:cNvSpPr/>
          <p:nvPr>
            <p:ph idx="2" type="pic"/>
          </p:nvPr>
        </p:nvSpPr>
        <p:spPr>
          <a:xfrm>
            <a:off x="817897" y="263694"/>
            <a:ext cx="2630487" cy="2630488"/>
          </a:xfrm>
          <a:prstGeom prst="rect">
            <a:avLst/>
          </a:prstGeom>
          <a:noFill/>
          <a:ln>
            <a:noFill/>
          </a:ln>
        </p:spPr>
        <p:txBody>
          <a:bodyPr anchorCtr="0" anchor="t" bIns="45700" lIns="91425" spcFirstLastPara="1" rIns="91425" wrap="square" tIns="45700">
            <a:noAutofit/>
          </a:bodyPr>
          <a:lstStyle>
            <a:lvl1pPr lvl="0" marR="0" rtl="0" algn="l">
              <a:spcBef>
                <a:spcPts val="280"/>
              </a:spcBef>
              <a:spcAft>
                <a:spcPts val="0"/>
              </a:spcAft>
              <a:buClr>
                <a:schemeClr val="dk1"/>
              </a:buClr>
              <a:buSzPts val="1400"/>
              <a:buFont typeface="Arial"/>
              <a:buChar char="•"/>
              <a:defRPr b="0" i="1" sz="1400" u="none" cap="none" strike="noStrike">
                <a:solidFill>
                  <a:schemeClr val="dk1"/>
                </a:solidFill>
                <a:latin typeface="Avenir"/>
                <a:ea typeface="Avenir"/>
                <a:cs typeface="Avenir"/>
                <a:sym typeface="Avenir"/>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7" name="Google Shape;57;p10"/>
          <p:cNvSpPr/>
          <p:nvPr>
            <p:ph idx="3" type="pic"/>
          </p:nvPr>
        </p:nvSpPr>
        <p:spPr>
          <a:xfrm>
            <a:off x="817897" y="3039483"/>
            <a:ext cx="2630487" cy="2630488"/>
          </a:xfrm>
          <a:prstGeom prst="rect">
            <a:avLst/>
          </a:prstGeom>
          <a:noFill/>
          <a:ln>
            <a:noFill/>
          </a:ln>
        </p:spPr>
        <p:txBody>
          <a:bodyPr anchorCtr="0" anchor="t" bIns="45700" lIns="91425" spcFirstLastPara="1" rIns="91425" wrap="square" tIns="45700">
            <a:noAutofit/>
          </a:bodyPr>
          <a:lstStyle>
            <a:lvl1pPr lvl="0" marR="0" rtl="0" algn="l">
              <a:spcBef>
                <a:spcPts val="280"/>
              </a:spcBef>
              <a:spcAft>
                <a:spcPts val="0"/>
              </a:spcAft>
              <a:buClr>
                <a:schemeClr val="dk1"/>
              </a:buClr>
              <a:buSzPts val="1400"/>
              <a:buFont typeface="Arial"/>
              <a:buChar char="•"/>
              <a:defRPr b="0" i="1" sz="1400" u="none" cap="none" strike="noStrike">
                <a:solidFill>
                  <a:schemeClr val="dk1"/>
                </a:solidFill>
                <a:latin typeface="Avenir"/>
                <a:ea typeface="Avenir"/>
                <a:cs typeface="Avenir"/>
                <a:sym typeface="Avenir"/>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1pPr>
            <a:lvl2pPr lvl="1"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2pPr>
            <a:lvl3pPr lvl="2"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3pPr>
            <a:lvl4pPr lvl="3"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4pPr>
            <a:lvl5pPr lvl="4"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5pPr>
            <a:lvl6pPr lvl="5"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6pPr>
            <a:lvl7pPr lvl="6"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7pPr>
            <a:lvl8pPr lvl="7"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8pPr>
            <a:lvl9pPr lvl="8"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9pPr>
          </a:lstStyle>
          <a:p/>
        </p:txBody>
      </p:sp>
      <p:sp>
        <p:nvSpPr>
          <p:cNvPr id="11" name="Google Shape;11;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98989"/>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rtl="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rtl="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rtl="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rtl="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rtl="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rtl="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rtl="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rtl="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B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cybersecuritycoalition.be/content/uploads/NL_SUBS_4217_Cyber-Security-Coalition-1-Data-Awareness-STAND-60s-EXTRA-MET-LOGO.mp4" TargetMode="External"/><Relationship Id="rId4" Type="http://schemas.openxmlformats.org/officeDocument/2006/relationships/image" Target="../media/image18.png"/><Relationship Id="rId5"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24.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20.png"/><Relationship Id="rId5"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2"/>
          <p:cNvSpPr txBox="1"/>
          <p:nvPr>
            <p:ph idx="1" type="body"/>
          </p:nvPr>
        </p:nvSpPr>
        <p:spPr>
          <a:xfrm>
            <a:off x="3416300" y="3455938"/>
            <a:ext cx="4476750" cy="1966961"/>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B5C4E"/>
              </a:buClr>
              <a:buSzPts val="2400"/>
              <a:buFont typeface="Avenir"/>
              <a:buNone/>
            </a:pPr>
            <a:r>
              <a:rPr b="1" lang="nl-BE"/>
              <a:t>GDPR</a:t>
            </a:r>
            <a:endParaRPr/>
          </a:p>
          <a:p>
            <a:pPr indent="0" lvl="0" marL="0" rtl="0" algn="l">
              <a:spcBef>
                <a:spcPts val="1176"/>
              </a:spcBef>
              <a:spcAft>
                <a:spcPts val="0"/>
              </a:spcAft>
              <a:buClr>
                <a:srgbClr val="404040"/>
              </a:buClr>
              <a:buSzPts val="2000"/>
              <a:buNone/>
            </a:pPr>
            <a:r>
              <a:rPr b="0" lang="nl-BE" sz="2000">
                <a:solidFill>
                  <a:srgbClr val="404040"/>
                </a:solidFill>
                <a:latin typeface="Avenir"/>
                <a:ea typeface="Avenir"/>
                <a:cs typeface="Avenir"/>
                <a:sym typeface="Avenir"/>
              </a:rPr>
              <a:t>Uw medewerkers sensibiliseren voor een veilige verwerking van persoonsgegevens</a:t>
            </a:r>
            <a:endParaRPr/>
          </a:p>
          <a:p>
            <a:pPr indent="0" lvl="0" marL="0" rtl="0" algn="l">
              <a:spcBef>
                <a:spcPts val="1176"/>
              </a:spcBef>
              <a:spcAft>
                <a:spcPts val="0"/>
              </a:spcAft>
              <a:buClr>
                <a:srgbClr val="EB5C4E"/>
              </a:buClr>
              <a:buSzPts val="2000"/>
              <a:buNone/>
            </a:pPr>
            <a:r>
              <a:t/>
            </a:r>
            <a:endParaRPr b="0" sz="2000">
              <a:solidFill>
                <a:srgbClr val="404040"/>
              </a:solidFill>
              <a:latin typeface="Avenir"/>
              <a:ea typeface="Avenir"/>
              <a:cs typeface="Avenir"/>
              <a:sym typeface="Avenir"/>
            </a:endParaRPr>
          </a:p>
        </p:txBody>
      </p:sp>
      <p:sp>
        <p:nvSpPr>
          <p:cNvPr id="126" name="Google Shape;126;p22"/>
          <p:cNvSpPr txBox="1"/>
          <p:nvPr>
            <p:ph idx="2" type="body"/>
          </p:nvPr>
        </p:nvSpPr>
        <p:spPr>
          <a:xfrm>
            <a:off x="3416300" y="5599889"/>
            <a:ext cx="4796757" cy="898274"/>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404040"/>
              </a:buClr>
              <a:buSzPts val="1400"/>
              <a:buFont typeface="Calibri"/>
              <a:buNone/>
            </a:pPr>
            <a:r>
              <a:rPr lang="nl-BE"/>
              <a:t>Brussel, juli 2020</a:t>
            </a:r>
            <a:endParaRPr/>
          </a:p>
        </p:txBody>
      </p:sp>
      <p:sp>
        <p:nvSpPr>
          <p:cNvPr id="127" name="Google Shape;127;p22"/>
          <p:cNvSpPr/>
          <p:nvPr>
            <p:ph idx="3" type="pic"/>
          </p:nvPr>
        </p:nvSpPr>
        <p:spPr>
          <a:xfrm>
            <a:off x="3829878" y="1385456"/>
            <a:ext cx="1736035" cy="787902"/>
          </a:xfrm>
          <a:prstGeom prst="rect">
            <a:avLst/>
          </a:prstGeom>
          <a:noFill/>
          <a:ln>
            <a:noFill/>
          </a:ln>
        </p:spPr>
        <p:txBody>
          <a:bodyPr anchorCtr="0" anchor="t" bIns="45700" lIns="91425" spcFirstLastPara="1" rIns="91425" wrap="square" tIns="45700">
            <a:noAutofit/>
          </a:bodyPr>
          <a:lstStyle/>
          <a:p>
            <a:pPr indent="0" lvl="0" marL="0" rtl="0" algn="l">
              <a:spcBef>
                <a:spcPts val="28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1"/>
          <p:cNvSpPr txBox="1"/>
          <p:nvPr>
            <p:ph type="title"/>
          </p:nvPr>
        </p:nvSpPr>
        <p:spPr>
          <a:xfrm>
            <a:off x="4572000" y="5623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nl-BE" sz="2000">
                <a:latin typeface="Avenir"/>
                <a:ea typeface="Avenir"/>
                <a:cs typeface="Avenir"/>
                <a:sym typeface="Avenir"/>
              </a:rPr>
              <a:t>Bewaring</a:t>
            </a:r>
            <a:endParaRPr b="0" sz="2000">
              <a:latin typeface="Avenir"/>
              <a:ea typeface="Avenir"/>
              <a:cs typeface="Avenir"/>
              <a:sym typeface="Avenir"/>
            </a:endParaRPr>
          </a:p>
        </p:txBody>
      </p:sp>
      <p:sp>
        <p:nvSpPr>
          <p:cNvPr id="213" name="Google Shape;213;p31"/>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rgbClr val="EB5C4E"/>
              </a:buClr>
              <a:buSzPts val="1600"/>
              <a:buChar char="•"/>
            </a:pPr>
            <a:r>
              <a:rPr b="1" lang="nl-BE"/>
              <a:t>Waar bewaren wij onze gegevens?</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b="1" lang="nl-BE"/>
              <a:t>Worden de bewaarde gegevens beveiligd?</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b="1" lang="nl-BE"/>
              <a:t>Wie mag onze gegevens bewaren?</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b="1" lang="nl-BE"/>
              <a:t>Wie heeft toegang tot onze gegevens?</a:t>
            </a:r>
            <a:endParaRPr/>
          </a:p>
        </p:txBody>
      </p:sp>
      <p:sp>
        <p:nvSpPr>
          <p:cNvPr id="214" name="Google Shape;214;p31"/>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pic>
        <p:nvPicPr>
          <p:cNvPr descr="illus_fixes-05.eps" id="215" name="Google Shape;215;p31"/>
          <p:cNvPicPr preferRelativeResize="0"/>
          <p:nvPr/>
        </p:nvPicPr>
        <p:blipFill rotWithShape="1">
          <a:blip r:embed="rId3">
            <a:alphaModFix/>
          </a:blip>
          <a:srcRect b="0" l="0" r="0" t="0"/>
          <a:stretch/>
        </p:blipFill>
        <p:spPr>
          <a:xfrm>
            <a:off x="276291" y="581017"/>
            <a:ext cx="4103999" cy="41039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15"/>
                                        </p:tgtEl>
                                        <p:attrNameLst>
                                          <p:attrName>style.visibility</p:attrName>
                                        </p:attrNameLst>
                                      </p:cBhvr>
                                      <p:to>
                                        <p:strVal val="visible"/>
                                      </p:to>
                                    </p:set>
                                    <p:animEffect filter="fade" transition="in">
                                      <p:cBhvr>
                                        <p:cTn dur="1000"/>
                                        <p:tgtEl>
                                          <p:spTgt spid="2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2"/>
          <p:cNvSpPr txBox="1"/>
          <p:nvPr>
            <p:ph type="title"/>
          </p:nvPr>
        </p:nvSpPr>
        <p:spPr>
          <a:xfrm>
            <a:off x="4572000" y="4099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nl-BE"/>
              <a:t>Video</a:t>
            </a:r>
            <a:endParaRPr/>
          </a:p>
        </p:txBody>
      </p:sp>
      <p:sp>
        <p:nvSpPr>
          <p:cNvPr id="222" name="Google Shape;222;p32"/>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600"/>
              <a:buNone/>
            </a:pPr>
            <a:r>
              <a:rPr b="0" lang="nl-BE"/>
              <a:t>Met de campagne </a:t>
            </a:r>
            <a:r>
              <a:rPr lang="nl-BE"/>
              <a:t>“GDPR – Data clean-up”</a:t>
            </a:r>
            <a:r>
              <a:rPr b="0" lang="nl-BE"/>
              <a:t> wil de Cyber Security Coalition iedereen aanmoedigen om een grote gegevensschoonmaak te houden conform aan de GDPR. Aan de hand van een animatiefilmpje ontdek je waarom dit belangrijk is en hoe je te werk kan gaan.</a:t>
            </a:r>
            <a:endParaRPr/>
          </a:p>
        </p:txBody>
      </p:sp>
      <p:sp>
        <p:nvSpPr>
          <p:cNvPr id="223" name="Google Shape;223;p32"/>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pic>
        <p:nvPicPr>
          <p:cNvPr id="224" name="Google Shape;224;p32">
            <a:hlinkClick r:id="rId3"/>
          </p:cNvPr>
          <p:cNvPicPr preferRelativeResize="0"/>
          <p:nvPr/>
        </p:nvPicPr>
        <p:blipFill rotWithShape="1">
          <a:blip r:embed="rId4">
            <a:alphaModFix/>
          </a:blip>
          <a:srcRect b="0" l="0" r="0" t="0"/>
          <a:stretch/>
        </p:blipFill>
        <p:spPr>
          <a:xfrm>
            <a:off x="4572000" y="3809609"/>
            <a:ext cx="3692688" cy="2265514"/>
          </a:xfrm>
          <a:prstGeom prst="rect">
            <a:avLst/>
          </a:prstGeom>
          <a:noFill/>
          <a:ln>
            <a:noFill/>
          </a:ln>
        </p:spPr>
      </p:pic>
      <p:pic>
        <p:nvPicPr>
          <p:cNvPr descr="cleanup.png" id="225" name="Google Shape;225;p32"/>
          <p:cNvPicPr preferRelativeResize="0"/>
          <p:nvPr/>
        </p:nvPicPr>
        <p:blipFill rotWithShape="1">
          <a:blip r:embed="rId5">
            <a:alphaModFix/>
          </a:blip>
          <a:srcRect b="0" l="0" r="0" t="0"/>
          <a:stretch/>
        </p:blipFill>
        <p:spPr>
          <a:xfrm>
            <a:off x="0" y="560516"/>
            <a:ext cx="4322131" cy="514178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descr="Chemin_Panneau.png" id="231" name="Google Shape;231;p33"/>
          <p:cNvPicPr preferRelativeResize="0"/>
          <p:nvPr/>
        </p:nvPicPr>
        <p:blipFill rotWithShape="1">
          <a:blip r:embed="rId3">
            <a:alphaModFix/>
          </a:blip>
          <a:srcRect b="0" l="0" r="0" t="0"/>
          <a:stretch/>
        </p:blipFill>
        <p:spPr>
          <a:xfrm>
            <a:off x="544513" y="-444500"/>
            <a:ext cx="7791371" cy="6858000"/>
          </a:xfrm>
          <a:prstGeom prst="rect">
            <a:avLst/>
          </a:prstGeom>
          <a:noFill/>
          <a:ln>
            <a:noFill/>
          </a:ln>
        </p:spPr>
      </p:pic>
      <p:sp>
        <p:nvSpPr>
          <p:cNvPr id="232" name="Google Shape;232;p33"/>
          <p:cNvSpPr txBox="1"/>
          <p:nvPr>
            <p:ph type="title"/>
          </p:nvPr>
        </p:nvSpPr>
        <p:spPr>
          <a:xfrm>
            <a:off x="0" y="681628"/>
            <a:ext cx="4238091" cy="165068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nl-BE" sz="4000"/>
              <a:t>Tijd voor een quiz!</a:t>
            </a:r>
            <a:endParaRPr/>
          </a:p>
        </p:txBody>
      </p:sp>
      <p:sp>
        <p:nvSpPr>
          <p:cNvPr id="233" name="Google Shape;233;p33"/>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pic>
        <p:nvPicPr>
          <p:cNvPr descr="Poucet.png" id="234" name="Google Shape;234;p33"/>
          <p:cNvPicPr preferRelativeResize="0"/>
          <p:nvPr/>
        </p:nvPicPr>
        <p:blipFill rotWithShape="1">
          <a:blip r:embed="rId4">
            <a:alphaModFix/>
          </a:blip>
          <a:srcRect b="0" l="0" r="0" t="0"/>
          <a:stretch/>
        </p:blipFill>
        <p:spPr>
          <a:xfrm>
            <a:off x="4781916" y="681628"/>
            <a:ext cx="3553968" cy="525170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500"/>
                                        <p:tgtEl>
                                          <p:spTgt spid="234"/>
                                        </p:tgtEl>
                                        <p:attrNameLst>
                                          <p:attrName>ppt_x</p:attrName>
                                        </p:attrNameLst>
                                      </p:cBhvr>
                                      <p:tavLst>
                                        <p:tav fmla="" tm="0">
                                          <p:val>
                                            <p:strVal val="#ppt_x"/>
                                          </p:val>
                                        </p:tav>
                                        <p:tav fmla="" tm="100000">
                                          <p:val>
                                            <p:strVal val="#ppt_x+1"/>
                                          </p:val>
                                        </p:tav>
                                      </p:tavLst>
                                    </p:anim>
                                    <p:set>
                                      <p:cBhvr>
                                        <p:cTn dur="1" fill="hold">
                                          <p:stCondLst>
                                            <p:cond delay="500"/>
                                          </p:stCondLst>
                                        </p:cTn>
                                        <p:tgtEl>
                                          <p:spTgt spid="234"/>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4"/>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nl-BE" sz="2000"/>
              <a:t>Wat is een  persoonsgegeven?</a:t>
            </a:r>
            <a:br>
              <a:rPr lang="nl-BE"/>
            </a:br>
            <a:endParaRPr b="0" sz="2000"/>
          </a:p>
        </p:txBody>
      </p:sp>
      <p:sp>
        <p:nvSpPr>
          <p:cNvPr id="241" name="Google Shape;241;p34"/>
          <p:cNvSpPr txBox="1"/>
          <p:nvPr>
            <p:ph idx="1" type="body"/>
          </p:nvPr>
        </p:nvSpPr>
        <p:spPr>
          <a:xfrm>
            <a:off x="1433271" y="3168551"/>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nl-BE" sz="1600"/>
              <a:t>Alle gegevens waarmee we natuurlijke personen kunnen identificeren, worden beschouwd als persoonsgegevens. Dat zijn uiteraard de naam en de voornaam. Ook een telefoonnummer is een persoonsgegeven, omdat we na wat zoekwerk kunnen vinden van wie het is. Opgelet: twee of meerdere gegevens die op zich niet als persoonlijk worden beschouwd, kunnen dat wel worden als we iemand kunnen identificeren door die gegevens samen te voegen.</a:t>
            </a:r>
            <a:br>
              <a:rPr lang="nl-BE"/>
            </a:br>
            <a:endParaRPr sz="1600"/>
          </a:p>
          <a:p>
            <a:pPr indent="-228600" lvl="0" marL="342900" rtl="0" algn="l">
              <a:spcBef>
                <a:spcPts val="360"/>
              </a:spcBef>
              <a:spcAft>
                <a:spcPts val="0"/>
              </a:spcAft>
              <a:buClr>
                <a:srgbClr val="EB5C4E"/>
              </a:buClr>
              <a:buSzPts val="1800"/>
              <a:buNone/>
            </a:pPr>
            <a:r>
              <a:t/>
            </a:r>
            <a:endParaRPr/>
          </a:p>
        </p:txBody>
      </p:sp>
      <p:sp>
        <p:nvSpPr>
          <p:cNvPr id="242" name="Google Shape;242;p34"/>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sp>
        <p:nvSpPr>
          <p:cNvPr id="243" name="Google Shape;243;p34"/>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4" name="Google Shape;244;p34"/>
          <p:cNvSpPr txBox="1"/>
          <p:nvPr/>
        </p:nvSpPr>
        <p:spPr>
          <a:xfrm>
            <a:off x="3831609" y="2157573"/>
            <a:ext cx="1531959"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nl-BE" sz="1600" u="none" cap="none" strike="noStrike">
                <a:solidFill>
                  <a:srgbClr val="EB5C4E"/>
                </a:solidFill>
                <a:latin typeface="Avenir"/>
                <a:ea typeface="Avenir"/>
                <a:cs typeface="Avenir"/>
                <a:sym typeface="Avenir"/>
              </a:rPr>
              <a:t>ANTWOORD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xEl>
                                              <p:pRg end="0" st="0"/>
                                            </p:txEl>
                                          </p:spTgt>
                                        </p:tgtEl>
                                        <p:attrNameLst>
                                          <p:attrName>style.visibility</p:attrName>
                                        </p:attrNameLst>
                                      </p:cBhvr>
                                      <p:to>
                                        <p:strVal val="visible"/>
                                      </p:to>
                                    </p:set>
                                    <p:animEffect filter="fade" transition="in">
                                      <p:cBhvr>
                                        <p:cTn dur="500"/>
                                        <p:tgtEl>
                                          <p:spTgt spid="24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xEl>
                                              <p:pRg end="1" st="1"/>
                                            </p:txEl>
                                          </p:spTgt>
                                        </p:tgtEl>
                                        <p:attrNameLst>
                                          <p:attrName>style.visibility</p:attrName>
                                        </p:attrNameLst>
                                      </p:cBhvr>
                                      <p:to>
                                        <p:strVal val="visible"/>
                                      </p:to>
                                    </p:set>
                                    <p:animEffect filter="fade" transition="in">
                                      <p:cBhvr>
                                        <p:cTn dur="500"/>
                                        <p:tgtEl>
                                          <p:spTgt spid="241">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5"/>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nl-BE" sz="2000"/>
              <a:t>Wat is een gevoelig gegeven?</a:t>
            </a:r>
            <a:br>
              <a:rPr b="1" i="0" lang="nl-BE" sz="2100">
                <a:solidFill>
                  <a:srgbClr val="EB5C4E"/>
                </a:solidFill>
                <a:latin typeface="Avenir"/>
                <a:ea typeface="Avenir"/>
                <a:cs typeface="Avenir"/>
                <a:sym typeface="Avenir"/>
              </a:rPr>
            </a:br>
            <a:endParaRPr b="0" sz="2000"/>
          </a:p>
        </p:txBody>
      </p:sp>
      <p:sp>
        <p:nvSpPr>
          <p:cNvPr id="251" name="Google Shape;251;p35"/>
          <p:cNvSpPr txBox="1"/>
          <p:nvPr>
            <p:ph idx="1" type="body"/>
          </p:nvPr>
        </p:nvSpPr>
        <p:spPr>
          <a:xfrm>
            <a:off x="1433271" y="3168551"/>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nl-BE" sz="1600"/>
              <a:t>Bij gevoelige gegevens hebben we het over medische gegevens, politieke voorkeuren, genderidentiteit enz. Gegevens voor geolocatie worden niet als gevoelig beschouwd. Ze kunnen wel als persoonlijk worden beschouwd als ze kunnen dienen om iemand te identificeren. De geolocatie van mijn woonplaats is bijvoorbeeld wel een persoonsgegeven.</a:t>
            </a:r>
            <a:br>
              <a:rPr lang="nl-BE" sz="1800">
                <a:solidFill>
                  <a:srgbClr val="404040"/>
                </a:solidFill>
                <a:latin typeface="Avenir"/>
                <a:ea typeface="Avenir"/>
                <a:cs typeface="Avenir"/>
                <a:sym typeface="Avenir"/>
              </a:rPr>
            </a:br>
            <a:endParaRPr sz="1600"/>
          </a:p>
          <a:p>
            <a:pPr indent="-228600" lvl="0" marL="342900" rtl="0" algn="l">
              <a:spcBef>
                <a:spcPts val="360"/>
              </a:spcBef>
              <a:spcAft>
                <a:spcPts val="0"/>
              </a:spcAft>
              <a:buClr>
                <a:srgbClr val="EB5C4E"/>
              </a:buClr>
              <a:buSzPts val="1800"/>
              <a:buNone/>
            </a:pPr>
            <a:r>
              <a:t/>
            </a:r>
            <a:endParaRPr/>
          </a:p>
        </p:txBody>
      </p:sp>
      <p:sp>
        <p:nvSpPr>
          <p:cNvPr id="252" name="Google Shape;252;p35"/>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sp>
        <p:nvSpPr>
          <p:cNvPr id="253" name="Google Shape;253;p35"/>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4" name="Google Shape;254;p35"/>
          <p:cNvSpPr txBox="1"/>
          <p:nvPr/>
        </p:nvSpPr>
        <p:spPr>
          <a:xfrm>
            <a:off x="3817962" y="2157573"/>
            <a:ext cx="147736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nl-BE" sz="1600" u="none" cap="none" strike="noStrike">
                <a:solidFill>
                  <a:srgbClr val="EB5C4E"/>
                </a:solidFill>
                <a:latin typeface="Avenir"/>
                <a:ea typeface="Avenir"/>
                <a:cs typeface="Avenir"/>
                <a:sym typeface="Avenir"/>
              </a:rPr>
              <a:t>ANTWOORD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0" st="0"/>
                                            </p:txEl>
                                          </p:spTgt>
                                        </p:tgtEl>
                                        <p:attrNameLst>
                                          <p:attrName>style.visibility</p:attrName>
                                        </p:attrNameLst>
                                      </p:cBhvr>
                                      <p:to>
                                        <p:strVal val="visible"/>
                                      </p:to>
                                    </p:set>
                                    <p:animEffect filter="fade" transition="in">
                                      <p:cBhvr>
                                        <p:cTn dur="500"/>
                                        <p:tgtEl>
                                          <p:spTgt spid="25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1" st="1"/>
                                            </p:txEl>
                                          </p:spTgt>
                                        </p:tgtEl>
                                        <p:attrNameLst>
                                          <p:attrName>style.visibility</p:attrName>
                                        </p:attrNameLst>
                                      </p:cBhvr>
                                      <p:to>
                                        <p:strVal val="visible"/>
                                      </p:to>
                                    </p:set>
                                    <p:animEffect filter="fade" transition="in">
                                      <p:cBhvr>
                                        <p:cTn dur="500"/>
                                        <p:tgtEl>
                                          <p:spTgt spid="251">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6"/>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0" lang="nl-BE" sz="2000"/>
              <a:t>Als ik een klant per ongeluk een mail stuur met gegevens voor een andere klant, is er dan sprake van een datalek?</a:t>
            </a:r>
            <a:br>
              <a:rPr lang="nl-BE"/>
            </a:br>
            <a:endParaRPr b="0" sz="2000"/>
          </a:p>
        </p:txBody>
      </p:sp>
      <p:sp>
        <p:nvSpPr>
          <p:cNvPr id="261" name="Google Shape;261;p36"/>
          <p:cNvSpPr txBox="1"/>
          <p:nvPr>
            <p:ph idx="1" type="body"/>
          </p:nvPr>
        </p:nvSpPr>
        <p:spPr>
          <a:xfrm>
            <a:off x="2842459" y="3332327"/>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nl-BE" sz="1600"/>
              <a:t>Ja, dat wordt beschouwd als een datalek. </a:t>
            </a:r>
            <a:br>
              <a:rPr lang="nl-BE"/>
            </a:br>
            <a:endParaRPr sz="1600"/>
          </a:p>
          <a:p>
            <a:pPr indent="-228600" lvl="0" marL="342900" rtl="0" algn="l">
              <a:spcBef>
                <a:spcPts val="360"/>
              </a:spcBef>
              <a:spcAft>
                <a:spcPts val="0"/>
              </a:spcAft>
              <a:buClr>
                <a:srgbClr val="EB5C4E"/>
              </a:buClr>
              <a:buSzPts val="1800"/>
              <a:buNone/>
            </a:pPr>
            <a:r>
              <a:t/>
            </a:r>
            <a:endParaRPr/>
          </a:p>
        </p:txBody>
      </p:sp>
      <p:sp>
        <p:nvSpPr>
          <p:cNvPr id="262" name="Google Shape;262;p36"/>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sp>
        <p:nvSpPr>
          <p:cNvPr id="263" name="Google Shape;263;p36"/>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Corbeau.png" id="264" name="Google Shape;264;p36"/>
          <p:cNvPicPr preferRelativeResize="0"/>
          <p:nvPr/>
        </p:nvPicPr>
        <p:blipFill rotWithShape="1">
          <a:blip r:embed="rId3">
            <a:alphaModFix/>
          </a:blip>
          <a:srcRect b="0" l="0" r="0" t="0"/>
          <a:stretch/>
        </p:blipFill>
        <p:spPr>
          <a:xfrm>
            <a:off x="6298268" y="4663948"/>
            <a:ext cx="1447800" cy="1749552"/>
          </a:xfrm>
          <a:prstGeom prst="rect">
            <a:avLst/>
          </a:prstGeom>
          <a:noFill/>
          <a:ln>
            <a:noFill/>
          </a:ln>
        </p:spPr>
      </p:pic>
      <p:sp>
        <p:nvSpPr>
          <p:cNvPr id="265" name="Google Shape;265;p36"/>
          <p:cNvSpPr txBox="1"/>
          <p:nvPr/>
        </p:nvSpPr>
        <p:spPr>
          <a:xfrm>
            <a:off x="3845258" y="2157573"/>
            <a:ext cx="147736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nl-BE" sz="1600" u="none" cap="none" strike="noStrike">
                <a:solidFill>
                  <a:srgbClr val="EB5C4E"/>
                </a:solidFill>
                <a:latin typeface="Avenir"/>
                <a:ea typeface="Avenir"/>
                <a:cs typeface="Avenir"/>
                <a:sym typeface="Avenir"/>
              </a:rPr>
              <a:t>ANTWOORD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
                                            <p:txEl>
                                              <p:pRg end="0" st="0"/>
                                            </p:txEl>
                                          </p:spTgt>
                                        </p:tgtEl>
                                        <p:attrNameLst>
                                          <p:attrName>style.visibility</p:attrName>
                                        </p:attrNameLst>
                                      </p:cBhvr>
                                      <p:to>
                                        <p:strVal val="visible"/>
                                      </p:to>
                                    </p:set>
                                    <p:animEffect filter="fade" transition="in">
                                      <p:cBhvr>
                                        <p:cTn dur="500"/>
                                        <p:tgtEl>
                                          <p:spTgt spid="2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
                                            <p:txEl>
                                              <p:pRg end="1" st="1"/>
                                            </p:txEl>
                                          </p:spTgt>
                                        </p:tgtEl>
                                        <p:attrNameLst>
                                          <p:attrName>style.visibility</p:attrName>
                                        </p:attrNameLst>
                                      </p:cBhvr>
                                      <p:to>
                                        <p:strVal val="visible"/>
                                      </p:to>
                                    </p:set>
                                    <p:animEffect filter="fade" transition="in">
                                      <p:cBhvr>
                                        <p:cTn dur="500"/>
                                        <p:tgtEl>
                                          <p:spTgt spid="261">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37"/>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0" lang="nl-BE" sz="2000"/>
              <a:t>Wat moet ik doen wanneer ik vermoed dat er gegevens verloren zijn gegaan binnen het bedrijf?</a:t>
            </a:r>
            <a:br>
              <a:rPr lang="nl-BE"/>
            </a:br>
            <a:endParaRPr b="0" sz="2000"/>
          </a:p>
        </p:txBody>
      </p:sp>
      <p:sp>
        <p:nvSpPr>
          <p:cNvPr id="272" name="Google Shape;272;p37"/>
          <p:cNvSpPr txBox="1"/>
          <p:nvPr>
            <p:ph idx="1" type="body"/>
          </p:nvPr>
        </p:nvSpPr>
        <p:spPr>
          <a:xfrm>
            <a:off x="1433271" y="3168551"/>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nl-BE" sz="1600"/>
              <a:t>Breng zo spoedig mogelijk de directie (of uw manager) op de hoogte. Bedrijven zijn verplicht om gegevensverliezen te melden aan de Gegevensbeschermingsautoriteit. </a:t>
            </a:r>
            <a:br>
              <a:rPr lang="nl-BE"/>
            </a:br>
            <a:endParaRPr sz="1600"/>
          </a:p>
          <a:p>
            <a:pPr indent="-228600" lvl="0" marL="342900" rtl="0" algn="l">
              <a:spcBef>
                <a:spcPts val="360"/>
              </a:spcBef>
              <a:spcAft>
                <a:spcPts val="0"/>
              </a:spcAft>
              <a:buClr>
                <a:srgbClr val="EB5C4E"/>
              </a:buClr>
              <a:buSzPts val="1800"/>
              <a:buNone/>
            </a:pPr>
            <a:r>
              <a:t/>
            </a:r>
            <a:endParaRPr/>
          </a:p>
        </p:txBody>
      </p:sp>
      <p:sp>
        <p:nvSpPr>
          <p:cNvPr id="273" name="Google Shape;273;p37"/>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sp>
        <p:nvSpPr>
          <p:cNvPr id="274" name="Google Shape;274;p37"/>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Ecureuil.png" id="275" name="Google Shape;275;p37"/>
          <p:cNvPicPr preferRelativeResize="0"/>
          <p:nvPr/>
        </p:nvPicPr>
        <p:blipFill rotWithShape="1">
          <a:blip r:embed="rId3">
            <a:alphaModFix/>
          </a:blip>
          <a:srcRect b="0" l="0" r="0" t="0"/>
          <a:stretch/>
        </p:blipFill>
        <p:spPr>
          <a:xfrm>
            <a:off x="5737436" y="5364988"/>
            <a:ext cx="2008632" cy="1048512"/>
          </a:xfrm>
          <a:prstGeom prst="rect">
            <a:avLst/>
          </a:prstGeom>
          <a:noFill/>
          <a:ln>
            <a:noFill/>
          </a:ln>
        </p:spPr>
      </p:pic>
      <p:sp>
        <p:nvSpPr>
          <p:cNvPr id="276" name="Google Shape;276;p37"/>
          <p:cNvSpPr txBox="1"/>
          <p:nvPr/>
        </p:nvSpPr>
        <p:spPr>
          <a:xfrm>
            <a:off x="3886202" y="2157573"/>
            <a:ext cx="1504664"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nl-BE" sz="1600" u="none" cap="none" strike="noStrike">
                <a:solidFill>
                  <a:srgbClr val="EB5C4E"/>
                </a:solidFill>
                <a:latin typeface="Avenir"/>
                <a:ea typeface="Avenir"/>
                <a:cs typeface="Avenir"/>
                <a:sym typeface="Avenir"/>
              </a:rPr>
              <a:t>ANTWOORD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0" st="0"/>
                                            </p:txEl>
                                          </p:spTgt>
                                        </p:tgtEl>
                                        <p:attrNameLst>
                                          <p:attrName>style.visibility</p:attrName>
                                        </p:attrNameLst>
                                      </p:cBhvr>
                                      <p:to>
                                        <p:strVal val="visible"/>
                                      </p:to>
                                    </p:set>
                                    <p:animEffect filter="fade" transition="in">
                                      <p:cBhvr>
                                        <p:cTn dur="500"/>
                                        <p:tgtEl>
                                          <p:spTgt spid="27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1" st="1"/>
                                            </p:txEl>
                                          </p:spTgt>
                                        </p:tgtEl>
                                        <p:attrNameLst>
                                          <p:attrName>style.visibility</p:attrName>
                                        </p:attrNameLst>
                                      </p:cBhvr>
                                      <p:to>
                                        <p:strVal val="visible"/>
                                      </p:to>
                                    </p:set>
                                    <p:animEffect filter="fade" transition="in">
                                      <p:cBhvr>
                                        <p:cTn dur="500"/>
                                        <p:tgtEl>
                                          <p:spTgt spid="272">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38"/>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0" lang="nl-BE" sz="2000"/>
              <a:t>Hoe moet ik persoonlijke of gevoelige gegevens versleutelen als ik ze met een USB-stick wil vervoeren?</a:t>
            </a:r>
            <a:br>
              <a:rPr b="1" i="0" lang="nl-BE" sz="2100">
                <a:solidFill>
                  <a:srgbClr val="EB5C4E"/>
                </a:solidFill>
                <a:latin typeface="Avenir"/>
                <a:ea typeface="Avenir"/>
                <a:cs typeface="Avenir"/>
                <a:sym typeface="Avenir"/>
              </a:rPr>
            </a:br>
            <a:endParaRPr b="0" sz="2000"/>
          </a:p>
        </p:txBody>
      </p:sp>
      <p:sp>
        <p:nvSpPr>
          <p:cNvPr id="283" name="Google Shape;283;p38"/>
          <p:cNvSpPr txBox="1"/>
          <p:nvPr>
            <p:ph idx="1" type="body"/>
          </p:nvPr>
        </p:nvSpPr>
        <p:spPr>
          <a:xfrm>
            <a:off x="1433271" y="3168551"/>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nl-BE" sz="1600"/>
              <a:t>Een eenvoudige manier is een toepassing gebruiken om bestanden te comprimeren met een wachtwoord, zoals WinZip. Er bestaan ook programma's die specifiek zijn gemaakt om USB-sticks te versleutelen. Op bepaalde modellen zijn die zelfs standaard geïnstalleerd.</a:t>
            </a:r>
            <a:endParaRPr/>
          </a:p>
          <a:p>
            <a:pPr indent="-228600" lvl="0" marL="342900" rtl="0" algn="l">
              <a:spcBef>
                <a:spcPts val="360"/>
              </a:spcBef>
              <a:spcAft>
                <a:spcPts val="0"/>
              </a:spcAft>
              <a:buClr>
                <a:srgbClr val="EB5C4E"/>
              </a:buClr>
              <a:buSzPts val="1800"/>
              <a:buNone/>
            </a:pPr>
            <a:r>
              <a:t/>
            </a:r>
            <a:endParaRPr/>
          </a:p>
        </p:txBody>
      </p:sp>
      <p:sp>
        <p:nvSpPr>
          <p:cNvPr id="284" name="Google Shape;284;p38"/>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sp>
        <p:nvSpPr>
          <p:cNvPr id="285" name="Google Shape;285;p38"/>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Coffre.png" id="286" name="Google Shape;286;p38"/>
          <p:cNvPicPr preferRelativeResize="0"/>
          <p:nvPr/>
        </p:nvPicPr>
        <p:blipFill rotWithShape="1">
          <a:blip r:embed="rId3">
            <a:alphaModFix/>
          </a:blip>
          <a:srcRect b="0" l="0" r="0" t="0"/>
          <a:stretch/>
        </p:blipFill>
        <p:spPr>
          <a:xfrm>
            <a:off x="6475052" y="5447284"/>
            <a:ext cx="1271016" cy="966216"/>
          </a:xfrm>
          <a:prstGeom prst="rect">
            <a:avLst/>
          </a:prstGeom>
          <a:noFill/>
          <a:ln>
            <a:noFill/>
          </a:ln>
        </p:spPr>
      </p:pic>
      <p:sp>
        <p:nvSpPr>
          <p:cNvPr id="287" name="Google Shape;287;p38"/>
          <p:cNvSpPr txBox="1"/>
          <p:nvPr/>
        </p:nvSpPr>
        <p:spPr>
          <a:xfrm>
            <a:off x="3886201" y="2157573"/>
            <a:ext cx="1450073"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nl-BE" sz="1600" u="none" cap="none" strike="noStrike">
                <a:solidFill>
                  <a:srgbClr val="EB5C4E"/>
                </a:solidFill>
                <a:latin typeface="Avenir"/>
                <a:ea typeface="Avenir"/>
                <a:cs typeface="Avenir"/>
                <a:sym typeface="Avenir"/>
              </a:rPr>
              <a:t>ANTWOORD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xEl>
                                              <p:pRg end="0" st="0"/>
                                            </p:txEl>
                                          </p:spTgt>
                                        </p:tgtEl>
                                        <p:attrNameLst>
                                          <p:attrName>style.visibility</p:attrName>
                                        </p:attrNameLst>
                                      </p:cBhvr>
                                      <p:to>
                                        <p:strVal val="visible"/>
                                      </p:to>
                                    </p:set>
                                    <p:animEffect filter="fade" transition="in">
                                      <p:cBhvr>
                                        <p:cTn dur="500"/>
                                        <p:tgtEl>
                                          <p:spTgt spid="2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xEl>
                                              <p:pRg end="1" st="1"/>
                                            </p:txEl>
                                          </p:spTgt>
                                        </p:tgtEl>
                                        <p:attrNameLst>
                                          <p:attrName>style.visibility</p:attrName>
                                        </p:attrNameLst>
                                      </p:cBhvr>
                                      <p:to>
                                        <p:strVal val="visible"/>
                                      </p:to>
                                    </p:set>
                                    <p:animEffect filter="fade" transition="in">
                                      <p:cBhvr>
                                        <p:cTn dur="500"/>
                                        <p:tgtEl>
                                          <p:spTgt spid="283">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39"/>
          <p:cNvSpPr txBox="1"/>
          <p:nvPr>
            <p:ph idx="1" type="body"/>
          </p:nvPr>
        </p:nvSpPr>
        <p:spPr>
          <a:xfrm>
            <a:off x="1054392" y="3894790"/>
            <a:ext cx="3067227" cy="61563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B5C4E"/>
              </a:buClr>
              <a:buSzPts val="1400"/>
              <a:buNone/>
            </a:pPr>
            <a:r>
              <a:rPr b="1" lang="nl-BE"/>
              <a:t>Een initiatief</a:t>
            </a:r>
            <a:r>
              <a:rPr lang="nl-BE"/>
              <a:t> </a:t>
            </a:r>
            <a:endParaRPr/>
          </a:p>
          <a:p>
            <a:pPr indent="0" lvl="0" marL="0" rtl="0" algn="l">
              <a:spcBef>
                <a:spcPts val="280"/>
              </a:spcBef>
              <a:spcAft>
                <a:spcPts val="0"/>
              </a:spcAft>
              <a:buClr>
                <a:srgbClr val="EB5C4E"/>
              </a:buClr>
              <a:buSzPts val="1400"/>
              <a:buNone/>
            </a:pPr>
            <a:r>
              <a:rPr b="1" lang="nl-BE"/>
              <a:t>van de Cyber Security Coalition</a:t>
            </a:r>
            <a:endParaRPr/>
          </a:p>
        </p:txBody>
      </p:sp>
      <p:sp>
        <p:nvSpPr>
          <p:cNvPr id="294" name="Google Shape;294;p39"/>
          <p:cNvSpPr txBox="1"/>
          <p:nvPr>
            <p:ph idx="2" type="body"/>
          </p:nvPr>
        </p:nvSpPr>
        <p:spPr>
          <a:xfrm>
            <a:off x="1053619" y="4556605"/>
            <a:ext cx="3787775" cy="99274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404040"/>
              </a:buClr>
              <a:buSzPts val="1200"/>
              <a:buNone/>
            </a:pPr>
            <a:r>
              <a:rPr lang="nl-BE">
                <a:solidFill>
                  <a:srgbClr val="404040"/>
                </a:solidFill>
              </a:rPr>
              <a:t>Haar missie? De IT-beveiliging in België versterken. Ze verenigt experten uit de academische, openbare en privésector om beter te kunnen strijden tegen cybercriminaliteit</a:t>
            </a:r>
            <a:r>
              <a:rPr lang="nl-BE"/>
              <a:t>.</a:t>
            </a:r>
            <a:endParaRPr/>
          </a:p>
        </p:txBody>
      </p:sp>
      <p:sp>
        <p:nvSpPr>
          <p:cNvPr id="295" name="Google Shape;295;p39"/>
          <p:cNvSpPr txBox="1"/>
          <p:nvPr>
            <p:ph idx="3" type="body"/>
          </p:nvPr>
        </p:nvSpPr>
        <p:spPr>
          <a:xfrm>
            <a:off x="1053274" y="5734494"/>
            <a:ext cx="2813050" cy="27781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B5C4E"/>
              </a:buClr>
              <a:buSzPts val="1200"/>
              <a:buNone/>
            </a:pPr>
            <a:r>
              <a:rPr lang="nl-BE"/>
              <a:t>www.cybersecuritycoalition.be</a:t>
            </a:r>
            <a:endParaRPr/>
          </a:p>
        </p:txBody>
      </p:sp>
      <p:sp>
        <p:nvSpPr>
          <p:cNvPr id="296" name="Google Shape;296;p39"/>
          <p:cNvSpPr txBox="1"/>
          <p:nvPr>
            <p:ph idx="5" type="body"/>
          </p:nvPr>
        </p:nvSpPr>
        <p:spPr>
          <a:xfrm>
            <a:off x="5480242" y="5842251"/>
            <a:ext cx="3055697" cy="655911"/>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404040"/>
              </a:buClr>
              <a:buSzPts val="1000"/>
              <a:buFont typeface="Calibri"/>
              <a:buNone/>
            </a:pPr>
            <a:r>
              <a:rPr lang="nl-BE" sz="1000"/>
              <a:t> Alle rechten voorbehouden © 2020 Cyber Security Coalition</a:t>
            </a:r>
            <a:endParaRPr/>
          </a:p>
        </p:txBody>
      </p:sp>
      <p:pic>
        <p:nvPicPr>
          <p:cNvPr descr="Chemin_Panneau.png" id="297" name="Google Shape;297;p39"/>
          <p:cNvPicPr preferRelativeResize="0"/>
          <p:nvPr/>
        </p:nvPicPr>
        <p:blipFill rotWithShape="1">
          <a:blip r:embed="rId3">
            <a:alphaModFix/>
          </a:blip>
          <a:srcRect b="0" l="0" r="0" t="0"/>
          <a:stretch/>
        </p:blipFill>
        <p:spPr>
          <a:xfrm>
            <a:off x="4085811" y="-794678"/>
            <a:ext cx="7029311" cy="6187231"/>
          </a:xfrm>
          <a:prstGeom prst="rect">
            <a:avLst/>
          </a:prstGeom>
          <a:noFill/>
          <a:ln>
            <a:noFill/>
          </a:ln>
        </p:spPr>
      </p:pic>
      <p:sp>
        <p:nvSpPr>
          <p:cNvPr id="298" name="Google Shape;298;p39"/>
          <p:cNvSpPr/>
          <p:nvPr>
            <p:ph idx="4" type="pic"/>
          </p:nvPr>
        </p:nvSpPr>
        <p:spPr>
          <a:xfrm>
            <a:off x="3282279" y="1385455"/>
            <a:ext cx="1471229" cy="1300907"/>
          </a:xfrm>
          <a:prstGeom prst="rect">
            <a:avLst/>
          </a:prstGeom>
          <a:noFill/>
          <a:ln>
            <a:noFill/>
          </a:ln>
        </p:spPr>
        <p:txBody>
          <a:bodyPr anchorCtr="0" anchor="t" bIns="45700" lIns="91425" spcFirstLastPara="1" rIns="91425" wrap="square" tIns="45700">
            <a:noAutofit/>
          </a:bodyPr>
          <a:lstStyle/>
          <a:p>
            <a:pPr indent="0" lvl="0" marL="0" rtl="0" algn="l">
              <a:spcBef>
                <a:spcPts val="28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2" name="Shape 132"/>
        <p:cNvGrpSpPr/>
        <p:nvPr/>
      </p:nvGrpSpPr>
      <p:grpSpPr>
        <a:xfrm>
          <a:off x="0" y="0"/>
          <a:ext cx="0" cy="0"/>
          <a:chOff x="0" y="0"/>
          <a:chExt cx="0" cy="0"/>
        </a:xfrm>
      </p:grpSpPr>
      <p:pic>
        <p:nvPicPr>
          <p:cNvPr descr="Full.png" id="133" name="Google Shape;133;p23"/>
          <p:cNvPicPr preferRelativeResize="0"/>
          <p:nvPr/>
        </p:nvPicPr>
        <p:blipFill rotWithShape="1">
          <a:blip r:embed="rId4">
            <a:alphaModFix/>
          </a:blip>
          <a:srcRect b="0" l="0" r="0" t="0"/>
          <a:stretch/>
        </p:blipFill>
        <p:spPr>
          <a:xfrm>
            <a:off x="2821981" y="295129"/>
            <a:ext cx="5864820" cy="6243393"/>
          </a:xfrm>
          <a:prstGeom prst="rect">
            <a:avLst/>
          </a:prstGeom>
          <a:noFill/>
          <a:ln>
            <a:noFill/>
          </a:ln>
        </p:spPr>
      </p:pic>
      <p:sp>
        <p:nvSpPr>
          <p:cNvPr id="134" name="Google Shape;134;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nl-BE"/>
              <a:t>‹#›</a:t>
            </a:fld>
            <a:endParaRPr/>
          </a:p>
        </p:txBody>
      </p:sp>
      <p:sp>
        <p:nvSpPr>
          <p:cNvPr id="135" name="Google Shape;135;p23"/>
          <p:cNvSpPr txBox="1"/>
          <p:nvPr/>
        </p:nvSpPr>
        <p:spPr>
          <a:xfrm>
            <a:off x="405517" y="1578168"/>
            <a:ext cx="2565467"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nl-BE" sz="2400" u="none" cap="none" strike="noStrike">
                <a:solidFill>
                  <a:srgbClr val="457A8C"/>
                </a:solidFill>
                <a:latin typeface="Avenir"/>
                <a:ea typeface="Avenir"/>
                <a:cs typeface="Avenir"/>
                <a:sym typeface="Avenir"/>
              </a:rPr>
              <a:t>Laat </a:t>
            </a:r>
            <a:endParaRPr/>
          </a:p>
          <a:p>
            <a:pPr indent="0" lvl="0" marL="0" marR="0" rtl="0" algn="l">
              <a:spcBef>
                <a:spcPts val="0"/>
              </a:spcBef>
              <a:spcAft>
                <a:spcPts val="0"/>
              </a:spcAft>
              <a:buNone/>
            </a:pPr>
            <a:r>
              <a:rPr b="0" i="0" lang="nl-BE" sz="2400" u="none" cap="none" strike="noStrike">
                <a:solidFill>
                  <a:srgbClr val="457A8C"/>
                </a:solidFill>
                <a:latin typeface="Avenir"/>
                <a:ea typeface="Avenir"/>
                <a:cs typeface="Avenir"/>
                <a:sym typeface="Avenir"/>
              </a:rPr>
              <a:t>geen gegevens meer onbeveiligd achter ...</a:t>
            </a:r>
            <a:endParaRPr b="0" i="0" sz="2400" u="none" cap="none" strike="noStrike">
              <a:solidFill>
                <a:srgbClr val="457A8C"/>
              </a:solidFill>
              <a:latin typeface="Avenir"/>
              <a:ea typeface="Avenir"/>
              <a:cs typeface="Avenir"/>
              <a:sym typeface="Aveni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4"/>
          <p:cNvSpPr txBox="1"/>
          <p:nvPr>
            <p:ph type="title"/>
          </p:nvPr>
        </p:nvSpPr>
        <p:spPr>
          <a:xfrm>
            <a:off x="4572000" y="409937"/>
            <a:ext cx="3725330" cy="583471"/>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None/>
            </a:pPr>
            <a:r>
              <a:rPr b="0" lang="nl-BE">
                <a:latin typeface="Avenir"/>
                <a:ea typeface="Avenir"/>
                <a:cs typeface="Avenir"/>
                <a:sym typeface="Avenir"/>
              </a:rPr>
              <a:t>De GDPR, </a:t>
            </a:r>
            <a:br>
              <a:rPr b="1" i="0" lang="nl-BE" sz="2200">
                <a:solidFill>
                  <a:srgbClr val="EB5C4E"/>
                </a:solidFill>
                <a:latin typeface="Avenir"/>
                <a:ea typeface="Avenir"/>
                <a:cs typeface="Avenir"/>
                <a:sym typeface="Avenir"/>
              </a:rPr>
            </a:br>
            <a:r>
              <a:rPr b="0" lang="nl-BE">
                <a:latin typeface="Avenir"/>
                <a:ea typeface="Avenir"/>
                <a:cs typeface="Avenir"/>
                <a:sym typeface="Avenir"/>
              </a:rPr>
              <a:t>wat is dat? </a:t>
            </a:r>
            <a:endParaRPr b="0">
              <a:latin typeface="Avenir"/>
              <a:ea typeface="Avenir"/>
              <a:cs typeface="Avenir"/>
              <a:sym typeface="Avenir"/>
            </a:endParaRPr>
          </a:p>
        </p:txBody>
      </p:sp>
      <p:sp>
        <p:nvSpPr>
          <p:cNvPr id="142" name="Google Shape;142;p24"/>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600"/>
              <a:buNone/>
            </a:pPr>
            <a:r>
              <a:rPr b="1" lang="nl-BE">
                <a:latin typeface="Avenir"/>
                <a:ea typeface="Avenir"/>
                <a:cs typeface="Avenir"/>
                <a:sym typeface="Avenir"/>
              </a:rPr>
              <a:t>General Data Protection Regulation</a:t>
            </a:r>
            <a:endParaRPr>
              <a:solidFill>
                <a:srgbClr val="404040"/>
              </a:solidFill>
              <a:latin typeface="Avenir"/>
              <a:ea typeface="Avenir"/>
              <a:cs typeface="Avenir"/>
              <a:sym typeface="Avenir"/>
            </a:endParaRPr>
          </a:p>
          <a:p>
            <a:pPr indent="-342900" lvl="0" marL="342900" rtl="0" algn="l">
              <a:spcBef>
                <a:spcPts val="920"/>
              </a:spcBef>
              <a:spcAft>
                <a:spcPts val="0"/>
              </a:spcAft>
              <a:buClr>
                <a:srgbClr val="EB5C4E"/>
              </a:buClr>
              <a:buSzPts val="1600"/>
              <a:buChar char="•"/>
            </a:pPr>
            <a:r>
              <a:rPr b="1" lang="nl-BE"/>
              <a:t>Europese verordening</a:t>
            </a:r>
            <a:r>
              <a:rPr lang="nl-BE"/>
              <a:t> </a:t>
            </a:r>
            <a:endParaRPr/>
          </a:p>
          <a:p>
            <a:pPr indent="-342900" lvl="0" marL="342900" rtl="0" algn="l">
              <a:spcBef>
                <a:spcPts val="320"/>
              </a:spcBef>
              <a:spcAft>
                <a:spcPts val="0"/>
              </a:spcAft>
              <a:buClr>
                <a:srgbClr val="EB5C4E"/>
              </a:buClr>
              <a:buSzPts val="1600"/>
              <a:buChar char="•"/>
            </a:pPr>
            <a:r>
              <a:rPr b="1" lang="nl-BE"/>
              <a:t>Beveiliging van de gegevens</a:t>
            </a:r>
            <a:endParaRPr/>
          </a:p>
          <a:p>
            <a:pPr indent="-342900" lvl="0" marL="342900" rtl="0" algn="l">
              <a:spcBef>
                <a:spcPts val="320"/>
              </a:spcBef>
              <a:spcAft>
                <a:spcPts val="0"/>
              </a:spcAft>
              <a:buClr>
                <a:srgbClr val="EB5C4E"/>
              </a:buClr>
              <a:buSzPts val="1600"/>
              <a:buChar char="•"/>
            </a:pPr>
            <a:r>
              <a:rPr b="1" lang="nl-BE">
                <a:solidFill>
                  <a:srgbClr val="404040"/>
                </a:solidFill>
              </a:rPr>
              <a:t>Persoonlijk en gevoelig karakter</a:t>
            </a:r>
            <a:endParaRPr/>
          </a:p>
          <a:p>
            <a:pPr indent="-342900" lvl="0" marL="342900" rtl="0" algn="l">
              <a:spcBef>
                <a:spcPts val="320"/>
              </a:spcBef>
              <a:spcAft>
                <a:spcPts val="0"/>
              </a:spcAft>
              <a:buClr>
                <a:srgbClr val="EB5C4E"/>
              </a:buClr>
              <a:buSzPts val="1600"/>
              <a:buChar char="•"/>
            </a:pPr>
            <a:r>
              <a:rPr b="1" lang="nl-BE"/>
              <a:t>Standaardisering</a:t>
            </a:r>
            <a:r>
              <a:rPr lang="nl-BE"/>
              <a:t> </a:t>
            </a:r>
            <a:endParaRPr/>
          </a:p>
          <a:p>
            <a:pPr indent="-342900" lvl="0" marL="342900" rtl="0" algn="l">
              <a:spcBef>
                <a:spcPts val="320"/>
              </a:spcBef>
              <a:spcAft>
                <a:spcPts val="0"/>
              </a:spcAft>
              <a:buClr>
                <a:srgbClr val="EB5C4E"/>
              </a:buClr>
              <a:buSzPts val="1600"/>
              <a:buChar char="•"/>
            </a:pPr>
            <a:r>
              <a:rPr b="1" lang="nl-BE">
                <a:solidFill>
                  <a:srgbClr val="404040"/>
                </a:solidFill>
              </a:rPr>
              <a:t>Versterking</a:t>
            </a:r>
            <a:endParaRPr/>
          </a:p>
          <a:p>
            <a:pPr indent="0" lvl="0" marL="0" rtl="0" algn="l">
              <a:spcBef>
                <a:spcPts val="320"/>
              </a:spcBef>
              <a:spcAft>
                <a:spcPts val="0"/>
              </a:spcAft>
              <a:buSzPts val="1600"/>
              <a:buNone/>
            </a:pPr>
            <a:r>
              <a:t/>
            </a:r>
            <a:endParaRPr/>
          </a:p>
        </p:txBody>
      </p:sp>
      <p:sp>
        <p:nvSpPr>
          <p:cNvPr id="143" name="Google Shape;143;p24"/>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sp>
        <p:nvSpPr>
          <p:cNvPr id="144" name="Google Shape;144;p24"/>
          <p:cNvSpPr txBox="1"/>
          <p:nvPr/>
        </p:nvSpPr>
        <p:spPr>
          <a:xfrm>
            <a:off x="556843" y="652622"/>
            <a:ext cx="3115271" cy="136960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nl-BE" sz="2400" u="none" cap="none" strike="noStrike">
                <a:solidFill>
                  <a:srgbClr val="457A8C"/>
                </a:solidFill>
                <a:latin typeface="Avenir"/>
                <a:ea typeface="Avenir"/>
                <a:cs typeface="Avenir"/>
                <a:sym typeface="Avenir"/>
              </a:rPr>
              <a:t>Beter beschermd!</a:t>
            </a:r>
            <a:endParaRPr b="1" i="0" sz="2400" u="none" cap="none" strike="noStrike">
              <a:solidFill>
                <a:srgbClr val="457A8C"/>
              </a:solidFill>
              <a:latin typeface="Avenir"/>
              <a:ea typeface="Avenir"/>
              <a:cs typeface="Avenir"/>
              <a:sym typeface="Avenir"/>
            </a:endParaRPr>
          </a:p>
          <a:p>
            <a:pPr indent="0" lvl="0" marL="0" marR="0" rtl="0" algn="l">
              <a:spcBef>
                <a:spcPts val="600"/>
              </a:spcBef>
              <a:spcAft>
                <a:spcPts val="0"/>
              </a:spcAft>
              <a:buNone/>
            </a:pPr>
            <a:r>
              <a:rPr b="1" i="0" lang="nl-BE" sz="1800" u="none" cap="none" strike="noStrike">
                <a:solidFill>
                  <a:srgbClr val="457A8C"/>
                </a:solidFill>
                <a:latin typeface="Avenir"/>
                <a:ea typeface="Avenir"/>
                <a:cs typeface="Avenir"/>
                <a:sym typeface="Avenir"/>
              </a:rPr>
              <a:t>De GDPR biedt iedereen een betere bescherming van zijn gegevens. </a:t>
            </a:r>
            <a:endParaRPr b="1" i="0" sz="2000" u="none" cap="none" strike="noStrike">
              <a:solidFill>
                <a:srgbClr val="457A8C"/>
              </a:solidFill>
              <a:latin typeface="Avenir"/>
              <a:ea typeface="Avenir"/>
              <a:cs typeface="Avenir"/>
              <a:sym typeface="Avenir"/>
            </a:endParaRPr>
          </a:p>
        </p:txBody>
      </p:sp>
      <p:pic>
        <p:nvPicPr>
          <p:cNvPr descr="illus_fixes-01.eps" id="145" name="Google Shape;145;p24"/>
          <p:cNvPicPr preferRelativeResize="0"/>
          <p:nvPr/>
        </p:nvPicPr>
        <p:blipFill rotWithShape="1">
          <a:blip r:embed="rId3">
            <a:alphaModFix/>
          </a:blip>
          <a:srcRect b="0" l="0" r="0" t="0"/>
          <a:stretch/>
        </p:blipFill>
        <p:spPr>
          <a:xfrm>
            <a:off x="0" y="1836959"/>
            <a:ext cx="4521607" cy="452160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45"/>
                                        </p:tgtEl>
                                        <p:attrNameLst>
                                          <p:attrName>style.visibility</p:attrName>
                                        </p:attrNameLst>
                                      </p:cBhvr>
                                      <p:to>
                                        <p:strVal val="visible"/>
                                      </p:to>
                                    </p:set>
                                    <p:animEffect filter="fade" transition="in">
                                      <p:cBhvr>
                                        <p:cTn dur="1000"/>
                                        <p:tgtEl>
                                          <p:spTgt spid="1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5"/>
          <p:cNvSpPr txBox="1"/>
          <p:nvPr>
            <p:ph type="title"/>
          </p:nvPr>
        </p:nvSpPr>
        <p:spPr>
          <a:xfrm>
            <a:off x="4317356" y="398362"/>
            <a:ext cx="4178461" cy="583471"/>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None/>
            </a:pPr>
            <a:r>
              <a:rPr b="0" lang="nl-BE">
                <a:latin typeface="Avenir"/>
                <a:ea typeface="Avenir"/>
                <a:cs typeface="Avenir"/>
                <a:sym typeface="Avenir"/>
              </a:rPr>
              <a:t>Op wie heeft de GDPR betrekking? </a:t>
            </a:r>
            <a:endParaRPr b="0">
              <a:latin typeface="Avenir"/>
              <a:ea typeface="Avenir"/>
              <a:cs typeface="Avenir"/>
              <a:sym typeface="Avenir"/>
            </a:endParaRPr>
          </a:p>
        </p:txBody>
      </p:sp>
      <p:sp>
        <p:nvSpPr>
          <p:cNvPr id="152" name="Google Shape;152;p25"/>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600"/>
              <a:buNone/>
            </a:pPr>
            <a:r>
              <a:rPr b="0" lang="nl-BE">
                <a:latin typeface="Avenir"/>
                <a:ea typeface="Avenir"/>
                <a:cs typeface="Avenir"/>
                <a:sym typeface="Avenir"/>
              </a:rPr>
              <a:t>Nieuwe trends binnen het bedrijf</a:t>
            </a:r>
            <a:endParaRPr/>
          </a:p>
          <a:p>
            <a:pPr indent="-342900" lvl="0" marL="342900" rtl="0" algn="l">
              <a:spcBef>
                <a:spcPts val="320"/>
              </a:spcBef>
              <a:spcAft>
                <a:spcPts val="0"/>
              </a:spcAft>
              <a:buClr>
                <a:srgbClr val="EB5C4E"/>
              </a:buClr>
              <a:buSzPts val="1600"/>
              <a:buChar char="•"/>
            </a:pPr>
            <a:r>
              <a:rPr b="1" lang="nl-BE"/>
              <a:t>Digitalisering</a:t>
            </a:r>
            <a:endParaRPr/>
          </a:p>
          <a:p>
            <a:pPr indent="-342900" lvl="0" marL="342900" rtl="0" algn="l">
              <a:spcBef>
                <a:spcPts val="320"/>
              </a:spcBef>
              <a:spcAft>
                <a:spcPts val="0"/>
              </a:spcAft>
              <a:buClr>
                <a:srgbClr val="EB5C4E"/>
              </a:buClr>
              <a:buSzPts val="1600"/>
              <a:buChar char="•"/>
            </a:pPr>
            <a:r>
              <a:rPr b="1" lang="nl-BE"/>
              <a:t>Dematerialisatie</a:t>
            </a:r>
            <a:endParaRPr/>
          </a:p>
          <a:p>
            <a:pPr indent="-342900" lvl="0" marL="342900" rtl="0" algn="l">
              <a:spcBef>
                <a:spcPts val="320"/>
              </a:spcBef>
              <a:spcAft>
                <a:spcPts val="0"/>
              </a:spcAft>
              <a:buClr>
                <a:srgbClr val="EB5C4E"/>
              </a:buClr>
              <a:buSzPts val="1600"/>
              <a:buChar char="•"/>
            </a:pPr>
            <a:r>
              <a:rPr b="1" lang="nl-BE"/>
              <a:t>Big data</a:t>
            </a:r>
            <a:endParaRPr/>
          </a:p>
          <a:p>
            <a:pPr indent="-241300" lvl="0" marL="342900" rtl="0" algn="l">
              <a:spcBef>
                <a:spcPts val="320"/>
              </a:spcBef>
              <a:spcAft>
                <a:spcPts val="0"/>
              </a:spcAft>
              <a:buClr>
                <a:srgbClr val="EB5C4E"/>
              </a:buClr>
              <a:buSzPts val="1600"/>
              <a:buNone/>
            </a:pPr>
            <a:r>
              <a:t/>
            </a:r>
            <a:endParaRPr/>
          </a:p>
          <a:p>
            <a:pPr indent="0" lvl="0" marL="0" rtl="0" algn="l">
              <a:spcBef>
                <a:spcPts val="320"/>
              </a:spcBef>
              <a:spcAft>
                <a:spcPts val="0"/>
              </a:spcAft>
              <a:buSzPts val="1600"/>
              <a:buNone/>
            </a:pPr>
            <a:r>
              <a:rPr b="0" lang="nl-BE">
                <a:latin typeface="Avenir"/>
                <a:ea typeface="Avenir"/>
                <a:cs typeface="Avenir"/>
                <a:sym typeface="Avenir"/>
              </a:rPr>
              <a:t>... nieuwe verantwoordelijkheden voor de gegevens van onze klanten en medewerkers!</a:t>
            </a:r>
            <a:endParaRPr b="0">
              <a:latin typeface="Avenir"/>
              <a:ea typeface="Avenir"/>
              <a:cs typeface="Avenir"/>
              <a:sym typeface="Avenir"/>
            </a:endParaRPr>
          </a:p>
          <a:p>
            <a:pPr indent="-342900" lvl="0" marL="342900" rtl="0" algn="l">
              <a:spcBef>
                <a:spcPts val="320"/>
              </a:spcBef>
              <a:spcAft>
                <a:spcPts val="0"/>
              </a:spcAft>
              <a:buClr>
                <a:srgbClr val="EB5C4E"/>
              </a:buClr>
              <a:buSzPts val="1600"/>
              <a:buChar char="•"/>
            </a:pPr>
            <a:r>
              <a:rPr b="1" lang="nl-BE"/>
              <a:t>Verzamelen (toestemming)</a:t>
            </a:r>
            <a:endParaRPr/>
          </a:p>
          <a:p>
            <a:pPr indent="-342900" lvl="0" marL="342900" rtl="0" algn="l">
              <a:spcBef>
                <a:spcPts val="320"/>
              </a:spcBef>
              <a:spcAft>
                <a:spcPts val="0"/>
              </a:spcAft>
              <a:buClr>
                <a:srgbClr val="EB5C4E"/>
              </a:buClr>
              <a:buSzPts val="1600"/>
              <a:buChar char="•"/>
            </a:pPr>
            <a:r>
              <a:rPr b="1" lang="nl-BE"/>
              <a:t>Overdragen</a:t>
            </a:r>
            <a:r>
              <a:rPr lang="nl-BE"/>
              <a:t> </a:t>
            </a:r>
            <a:endParaRPr/>
          </a:p>
          <a:p>
            <a:pPr indent="-342900" lvl="0" marL="342900" rtl="0" algn="l">
              <a:spcBef>
                <a:spcPts val="320"/>
              </a:spcBef>
              <a:spcAft>
                <a:spcPts val="0"/>
              </a:spcAft>
              <a:buClr>
                <a:srgbClr val="EB5C4E"/>
              </a:buClr>
              <a:buSzPts val="1600"/>
              <a:buChar char="•"/>
            </a:pPr>
            <a:r>
              <a:rPr b="1" lang="nl-BE"/>
              <a:t>Bewaren</a:t>
            </a:r>
            <a:endParaRPr/>
          </a:p>
          <a:p>
            <a:pPr indent="-342900" lvl="0" marL="342900" rtl="0" algn="l">
              <a:spcBef>
                <a:spcPts val="320"/>
              </a:spcBef>
              <a:spcAft>
                <a:spcPts val="0"/>
              </a:spcAft>
              <a:buClr>
                <a:srgbClr val="EB5C4E"/>
              </a:buClr>
              <a:buSzPts val="1600"/>
              <a:buChar char="•"/>
            </a:pPr>
            <a:r>
              <a:rPr b="1" lang="nl-BE"/>
              <a:t>Beveiligen</a:t>
            </a:r>
            <a:r>
              <a:rPr lang="nl-BE"/>
              <a:t> </a:t>
            </a:r>
            <a:endParaRPr/>
          </a:p>
        </p:txBody>
      </p:sp>
      <p:sp>
        <p:nvSpPr>
          <p:cNvPr id="153" name="Google Shape;153;p25"/>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pic>
        <p:nvPicPr>
          <p:cNvPr descr="illus_fixes-08.eps" id="154" name="Google Shape;154;p25"/>
          <p:cNvPicPr preferRelativeResize="0"/>
          <p:nvPr/>
        </p:nvPicPr>
        <p:blipFill rotWithShape="1">
          <a:blip r:embed="rId3">
            <a:alphaModFix/>
          </a:blip>
          <a:srcRect b="0" l="0" r="0" t="0"/>
          <a:stretch/>
        </p:blipFill>
        <p:spPr>
          <a:xfrm>
            <a:off x="0" y="1886274"/>
            <a:ext cx="4536000" cy="4536000"/>
          </a:xfrm>
          <a:prstGeom prst="rect">
            <a:avLst/>
          </a:prstGeom>
          <a:noFill/>
          <a:ln>
            <a:noFill/>
          </a:ln>
        </p:spPr>
      </p:pic>
      <p:sp>
        <p:nvSpPr>
          <p:cNvPr id="155" name="Google Shape;155;p25"/>
          <p:cNvSpPr txBox="1"/>
          <p:nvPr/>
        </p:nvSpPr>
        <p:spPr>
          <a:xfrm>
            <a:off x="556843" y="652622"/>
            <a:ext cx="3115271" cy="136960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nl-BE" sz="2400" u="none" cap="none" strike="noStrike">
                <a:solidFill>
                  <a:srgbClr val="457A8C"/>
                </a:solidFill>
                <a:latin typeface="Avenir"/>
                <a:ea typeface="Avenir"/>
                <a:cs typeface="Avenir"/>
                <a:sym typeface="Avenir"/>
              </a:rPr>
              <a:t>Iedereen!</a:t>
            </a:r>
            <a:endParaRPr b="1" i="0" sz="2400" u="none" cap="none" strike="noStrike">
              <a:solidFill>
                <a:srgbClr val="457A8C"/>
              </a:solidFill>
              <a:latin typeface="Avenir"/>
              <a:ea typeface="Avenir"/>
              <a:cs typeface="Avenir"/>
              <a:sym typeface="Avenir"/>
            </a:endParaRPr>
          </a:p>
          <a:p>
            <a:pPr indent="0" lvl="0" marL="0" marR="0" rtl="0" algn="l">
              <a:spcBef>
                <a:spcPts val="600"/>
              </a:spcBef>
              <a:spcAft>
                <a:spcPts val="0"/>
              </a:spcAft>
              <a:buNone/>
            </a:pPr>
            <a:r>
              <a:rPr b="1" i="0" lang="nl-BE" sz="1800" u="none" cap="none" strike="noStrike">
                <a:solidFill>
                  <a:srgbClr val="457A8C"/>
                </a:solidFill>
                <a:latin typeface="Avenir"/>
                <a:ea typeface="Avenir"/>
                <a:cs typeface="Avenir"/>
                <a:sym typeface="Avenir"/>
              </a:rPr>
              <a:t>Wij verwerken allemaal dagelijks persoonsgegevens. </a:t>
            </a:r>
            <a:endParaRPr b="1" i="0" sz="2000" u="none" cap="none" strike="noStrike">
              <a:solidFill>
                <a:srgbClr val="457A8C"/>
              </a:solidFill>
              <a:latin typeface="Avenir"/>
              <a:ea typeface="Avenir"/>
              <a:cs typeface="Avenir"/>
              <a:sym typeface="Aveni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6"/>
          <p:cNvSpPr txBox="1"/>
          <p:nvPr>
            <p:ph type="title"/>
          </p:nvPr>
        </p:nvSpPr>
        <p:spPr>
          <a:xfrm>
            <a:off x="1593848" y="469900"/>
            <a:ext cx="5956301"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nl-BE" sz="2000">
                <a:latin typeface="Avenir"/>
                <a:ea typeface="Avenir"/>
                <a:cs typeface="Avenir"/>
                <a:sym typeface="Avenir"/>
              </a:rPr>
              <a:t>Laten we daar samen goed over nadenken!</a:t>
            </a:r>
            <a:endParaRPr b="0" sz="2000">
              <a:latin typeface="Avenir"/>
              <a:ea typeface="Avenir"/>
              <a:cs typeface="Avenir"/>
              <a:sym typeface="Avenir"/>
            </a:endParaRPr>
          </a:p>
        </p:txBody>
      </p:sp>
      <p:pic>
        <p:nvPicPr>
          <p:cNvPr descr="illus_fixes-14.eps" id="162" name="Google Shape;162;p26"/>
          <p:cNvPicPr preferRelativeResize="0"/>
          <p:nvPr/>
        </p:nvPicPr>
        <p:blipFill rotWithShape="1">
          <a:blip r:embed="rId3">
            <a:alphaModFix/>
          </a:blip>
          <a:srcRect b="0" l="0" r="0" t="0"/>
          <a:stretch/>
        </p:blipFill>
        <p:spPr>
          <a:xfrm>
            <a:off x="1837122" y="1841500"/>
            <a:ext cx="5466433" cy="5466433"/>
          </a:xfrm>
          <a:prstGeom prst="rect">
            <a:avLst/>
          </a:prstGeom>
          <a:noFill/>
          <a:ln>
            <a:noFill/>
          </a:ln>
        </p:spPr>
      </p:pic>
      <p:sp>
        <p:nvSpPr>
          <p:cNvPr id="163" name="Google Shape;163;p26"/>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sp>
        <p:nvSpPr>
          <p:cNvPr id="164" name="Google Shape;164;p26"/>
          <p:cNvSpPr txBox="1"/>
          <p:nvPr>
            <p:ph idx="1" type="body"/>
          </p:nvPr>
        </p:nvSpPr>
        <p:spPr>
          <a:xfrm>
            <a:off x="965200" y="1841500"/>
            <a:ext cx="7162800" cy="370801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SzPts val="1800"/>
              <a:buNone/>
            </a:pPr>
            <a:r>
              <a:rPr lang="nl-BE">
                <a:solidFill>
                  <a:srgbClr val="404040"/>
                </a:solidFill>
              </a:rPr>
              <a:t>Op welke manier verwerken wij persoonsgegevens </a:t>
            </a:r>
            <a:endParaRPr/>
          </a:p>
          <a:p>
            <a:pPr indent="0" lvl="0" marL="0" rtl="0" algn="ctr">
              <a:spcBef>
                <a:spcPts val="360"/>
              </a:spcBef>
              <a:spcAft>
                <a:spcPts val="0"/>
              </a:spcAft>
              <a:buSzPts val="1800"/>
              <a:buNone/>
            </a:pPr>
            <a:r>
              <a:rPr lang="nl-BE">
                <a:solidFill>
                  <a:srgbClr val="404040"/>
                </a:solidFill>
              </a:rPr>
              <a:t>binnen ons bedrijf?</a:t>
            </a:r>
            <a:r>
              <a:rPr lang="nl-BE"/>
              <a:t> En hoe beschermen we die?</a:t>
            </a:r>
            <a:endParaRPr>
              <a:solidFill>
                <a:srgbClr val="40404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162"/>
                                        </p:tgtEl>
                                        <p:attrNameLst>
                                          <p:attrName>style.visibility</p:attrName>
                                        </p:attrNameLst>
                                      </p:cBhvr>
                                      <p:to>
                                        <p:strVal val="visible"/>
                                      </p:to>
                                    </p:set>
                                    <p:anim calcmode="lin" valueType="num">
                                      <p:cBhvr additive="base">
                                        <p:cTn dur="500"/>
                                        <p:tgtEl>
                                          <p:spTgt spid="162"/>
                                        </p:tgtEl>
                                        <p:attrNameLst>
                                          <p:attrName>ppt_w</p:attrName>
                                        </p:attrNameLst>
                                      </p:cBhvr>
                                      <p:tavLst>
                                        <p:tav fmla="" tm="0">
                                          <p:val>
                                            <p:strVal val="0"/>
                                          </p:val>
                                        </p:tav>
                                        <p:tav fmla="" tm="100000">
                                          <p:val>
                                            <p:strVal val="#ppt_w"/>
                                          </p:val>
                                        </p:tav>
                                      </p:tavLst>
                                    </p:anim>
                                    <p:anim calcmode="lin" valueType="num">
                                      <p:cBhvr additive="base">
                                        <p:cTn dur="500"/>
                                        <p:tgtEl>
                                          <p:spTgt spid="16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7"/>
          <p:cNvSpPr txBox="1"/>
          <p:nvPr>
            <p:ph type="title"/>
          </p:nvPr>
        </p:nvSpPr>
        <p:spPr>
          <a:xfrm>
            <a:off x="4572000" y="5623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nl-BE" sz="2000">
                <a:latin typeface="Avenir"/>
                <a:ea typeface="Avenir"/>
                <a:cs typeface="Avenir"/>
                <a:sym typeface="Avenir"/>
              </a:rPr>
              <a:t>Begrippen</a:t>
            </a:r>
            <a:endParaRPr b="0" sz="2000">
              <a:latin typeface="Avenir"/>
              <a:ea typeface="Avenir"/>
              <a:cs typeface="Avenir"/>
              <a:sym typeface="Avenir"/>
            </a:endParaRPr>
          </a:p>
        </p:txBody>
      </p:sp>
      <p:sp>
        <p:nvSpPr>
          <p:cNvPr id="171" name="Google Shape;171;p27"/>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600"/>
              <a:buNone/>
            </a:pPr>
            <a:r>
              <a:rPr b="0" lang="nl-BE"/>
              <a:t>Wat is een persoonsgegeven? </a:t>
            </a:r>
            <a:endParaRPr/>
          </a:p>
          <a:p>
            <a:pPr indent="0" lvl="0" marL="0" rtl="0" algn="l">
              <a:spcBef>
                <a:spcPts val="320"/>
              </a:spcBef>
              <a:spcAft>
                <a:spcPts val="0"/>
              </a:spcAft>
              <a:buSzPts val="1600"/>
              <a:buNone/>
            </a:pPr>
            <a:r>
              <a:rPr b="0" lang="nl-BE"/>
              <a:t>  </a:t>
            </a:r>
            <a:endParaRPr/>
          </a:p>
          <a:p>
            <a:pPr indent="0" lvl="0" marL="0" rtl="0" algn="l">
              <a:spcBef>
                <a:spcPts val="320"/>
              </a:spcBef>
              <a:spcAft>
                <a:spcPts val="0"/>
              </a:spcAft>
              <a:buSzPts val="1600"/>
              <a:buNone/>
            </a:pPr>
            <a:r>
              <a:t/>
            </a:r>
            <a:endParaRPr b="0"/>
          </a:p>
          <a:p>
            <a:pPr indent="0" lvl="0" marL="0" rtl="0" algn="l">
              <a:spcBef>
                <a:spcPts val="320"/>
              </a:spcBef>
              <a:spcAft>
                <a:spcPts val="0"/>
              </a:spcAft>
              <a:buSzPts val="1600"/>
              <a:buNone/>
            </a:pPr>
            <a:r>
              <a:rPr b="0" lang="nl-BE"/>
              <a:t>Wat is een gevoelig gegeven? </a:t>
            </a:r>
            <a:endParaRPr/>
          </a:p>
          <a:p>
            <a:pPr indent="0" lvl="0" marL="0" rtl="0" algn="l">
              <a:spcBef>
                <a:spcPts val="320"/>
              </a:spcBef>
              <a:spcAft>
                <a:spcPts val="0"/>
              </a:spcAft>
              <a:buSzPts val="1600"/>
              <a:buNone/>
            </a:pPr>
            <a:r>
              <a:rPr b="0" lang="nl-BE"/>
              <a:t> </a:t>
            </a:r>
            <a:endParaRPr/>
          </a:p>
          <a:p>
            <a:pPr indent="-241300" lvl="0" marL="342900" rtl="0" algn="l">
              <a:spcBef>
                <a:spcPts val="320"/>
              </a:spcBef>
              <a:spcAft>
                <a:spcPts val="0"/>
              </a:spcAft>
              <a:buClr>
                <a:srgbClr val="EB5C4E"/>
              </a:buClr>
              <a:buSzPts val="1600"/>
              <a:buNone/>
            </a:pPr>
            <a:r>
              <a:t/>
            </a:r>
            <a:endParaRPr b="0"/>
          </a:p>
          <a:p>
            <a:pPr indent="0" lvl="0" marL="0" rtl="0" algn="l">
              <a:spcBef>
                <a:spcPts val="320"/>
              </a:spcBef>
              <a:spcAft>
                <a:spcPts val="0"/>
              </a:spcAft>
              <a:buSzPts val="1600"/>
              <a:buNone/>
            </a:pPr>
            <a:r>
              <a:rPr b="0" lang="nl-BE"/>
              <a:t>Wie wordt door de GDPR beschermd?</a:t>
            </a:r>
            <a:endParaRPr b="0"/>
          </a:p>
        </p:txBody>
      </p:sp>
      <p:sp>
        <p:nvSpPr>
          <p:cNvPr id="172" name="Google Shape;172;p27"/>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pic>
        <p:nvPicPr>
          <p:cNvPr descr="illus_fixes-06.eps" id="173" name="Google Shape;173;p27"/>
          <p:cNvPicPr preferRelativeResize="0"/>
          <p:nvPr/>
        </p:nvPicPr>
        <p:blipFill rotWithShape="1">
          <a:blip r:embed="rId3">
            <a:alphaModFix/>
          </a:blip>
          <a:srcRect b="0" l="0" r="0" t="0"/>
          <a:stretch/>
        </p:blipFill>
        <p:spPr>
          <a:xfrm>
            <a:off x="-379405" y="875358"/>
            <a:ext cx="4993240" cy="499324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pic>
        <p:nvPicPr>
          <p:cNvPr descr="illus_fixes-10.eps" id="179" name="Google Shape;179;p28"/>
          <p:cNvPicPr preferRelativeResize="0"/>
          <p:nvPr/>
        </p:nvPicPr>
        <p:blipFill rotWithShape="1">
          <a:blip r:embed="rId3">
            <a:alphaModFix/>
          </a:blip>
          <a:srcRect b="0" l="0" r="0" t="0"/>
          <a:stretch/>
        </p:blipFill>
        <p:spPr>
          <a:xfrm>
            <a:off x="953503" y="1764444"/>
            <a:ext cx="2520000" cy="2520000"/>
          </a:xfrm>
          <a:prstGeom prst="rect">
            <a:avLst/>
          </a:prstGeom>
          <a:noFill/>
          <a:ln>
            <a:noFill/>
          </a:ln>
        </p:spPr>
      </p:pic>
      <p:pic>
        <p:nvPicPr>
          <p:cNvPr descr="illus_fixes-12.eps" id="180" name="Google Shape;180;p28"/>
          <p:cNvPicPr preferRelativeResize="0"/>
          <p:nvPr/>
        </p:nvPicPr>
        <p:blipFill rotWithShape="1">
          <a:blip r:embed="rId4">
            <a:alphaModFix/>
          </a:blip>
          <a:srcRect b="0" l="0" r="0" t="0"/>
          <a:stretch/>
        </p:blipFill>
        <p:spPr>
          <a:xfrm>
            <a:off x="3276677" y="1764444"/>
            <a:ext cx="2520000" cy="2520000"/>
          </a:xfrm>
          <a:prstGeom prst="rect">
            <a:avLst/>
          </a:prstGeom>
          <a:noFill/>
          <a:ln>
            <a:noFill/>
          </a:ln>
        </p:spPr>
      </p:pic>
      <p:pic>
        <p:nvPicPr>
          <p:cNvPr descr="illus_fixes-05.eps" id="181" name="Google Shape;181;p28"/>
          <p:cNvPicPr preferRelativeResize="0"/>
          <p:nvPr/>
        </p:nvPicPr>
        <p:blipFill rotWithShape="1">
          <a:blip r:embed="rId5">
            <a:alphaModFix/>
          </a:blip>
          <a:srcRect b="0" l="0" r="0" t="0"/>
          <a:stretch/>
        </p:blipFill>
        <p:spPr>
          <a:xfrm>
            <a:off x="5599851" y="1764444"/>
            <a:ext cx="2520000" cy="2520000"/>
          </a:xfrm>
          <a:prstGeom prst="rect">
            <a:avLst/>
          </a:prstGeom>
          <a:noFill/>
          <a:ln>
            <a:noFill/>
          </a:ln>
        </p:spPr>
      </p:pic>
      <p:sp>
        <p:nvSpPr>
          <p:cNvPr id="182" name="Google Shape;182;p28"/>
          <p:cNvSpPr txBox="1"/>
          <p:nvPr>
            <p:ph type="title"/>
          </p:nvPr>
        </p:nvSpPr>
        <p:spPr>
          <a:xfrm>
            <a:off x="965200" y="469900"/>
            <a:ext cx="7154651"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nl-BE" sz="2000"/>
              <a:t>Gegevenstraject</a:t>
            </a:r>
            <a:endParaRPr/>
          </a:p>
        </p:txBody>
      </p:sp>
      <p:sp>
        <p:nvSpPr>
          <p:cNvPr id="183" name="Google Shape;183;p28"/>
          <p:cNvSpPr txBox="1"/>
          <p:nvPr>
            <p:ph idx="1" type="body"/>
          </p:nvPr>
        </p:nvSpPr>
        <p:spPr>
          <a:xfrm>
            <a:off x="1322273" y="4195056"/>
            <a:ext cx="1486582" cy="291414"/>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SzPts val="1800"/>
              <a:buNone/>
            </a:pPr>
            <a:r>
              <a:rPr lang="nl-BE"/>
              <a:t>Verzameling </a:t>
            </a:r>
            <a:endParaRPr/>
          </a:p>
        </p:txBody>
      </p:sp>
      <p:sp>
        <p:nvSpPr>
          <p:cNvPr id="184" name="Google Shape;184;p28"/>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sp>
        <p:nvSpPr>
          <p:cNvPr id="185" name="Google Shape;185;p28"/>
          <p:cNvSpPr/>
          <p:nvPr/>
        </p:nvSpPr>
        <p:spPr>
          <a:xfrm>
            <a:off x="3054519" y="4051032"/>
            <a:ext cx="641143" cy="579463"/>
          </a:xfrm>
          <a:prstGeom prst="rightArrow">
            <a:avLst>
              <a:gd fmla="val 50000" name="adj1"/>
              <a:gd fmla="val 50000" name="adj2"/>
            </a:avLst>
          </a:prstGeom>
          <a:solidFill>
            <a:srgbClr val="457A8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6" name="Google Shape;186;p28"/>
          <p:cNvSpPr txBox="1"/>
          <p:nvPr/>
        </p:nvSpPr>
        <p:spPr>
          <a:xfrm>
            <a:off x="3836518" y="4151904"/>
            <a:ext cx="1486581" cy="37771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EB5C4E"/>
              </a:buClr>
              <a:buSzPts val="1800"/>
              <a:buFont typeface="Arial"/>
              <a:buNone/>
            </a:pPr>
            <a:r>
              <a:rPr b="0" i="0" lang="nl-BE" sz="1800" u="none" cap="none" strike="noStrike">
                <a:solidFill>
                  <a:srgbClr val="404040"/>
                </a:solidFill>
                <a:latin typeface="Avenir"/>
                <a:ea typeface="Avenir"/>
                <a:cs typeface="Avenir"/>
                <a:sym typeface="Avenir"/>
              </a:rPr>
              <a:t>Overdracht</a:t>
            </a:r>
            <a:endParaRPr/>
          </a:p>
        </p:txBody>
      </p:sp>
      <p:sp>
        <p:nvSpPr>
          <p:cNvPr id="187" name="Google Shape;187;p28"/>
          <p:cNvSpPr txBox="1"/>
          <p:nvPr/>
        </p:nvSpPr>
        <p:spPr>
          <a:xfrm>
            <a:off x="6214285" y="4151904"/>
            <a:ext cx="1291132" cy="37771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EB5C4E"/>
              </a:buClr>
              <a:buSzPts val="1800"/>
              <a:buFont typeface="Arial"/>
              <a:buNone/>
            </a:pPr>
            <a:r>
              <a:rPr b="0" i="0" lang="nl-BE" sz="1800" u="none" cap="none" strike="noStrike">
                <a:solidFill>
                  <a:srgbClr val="404040"/>
                </a:solidFill>
                <a:latin typeface="Avenir"/>
                <a:ea typeface="Avenir"/>
                <a:cs typeface="Avenir"/>
                <a:sym typeface="Avenir"/>
              </a:rPr>
              <a:t>Bewaring</a:t>
            </a:r>
            <a:endParaRPr b="0" i="0" sz="1800" u="none" cap="none" strike="noStrike">
              <a:solidFill>
                <a:srgbClr val="404040"/>
              </a:solidFill>
              <a:latin typeface="Avenir"/>
              <a:ea typeface="Avenir"/>
              <a:cs typeface="Avenir"/>
              <a:sym typeface="Avenir"/>
            </a:endParaRPr>
          </a:p>
        </p:txBody>
      </p:sp>
      <p:sp>
        <p:nvSpPr>
          <p:cNvPr id="188" name="Google Shape;188;p28"/>
          <p:cNvSpPr/>
          <p:nvPr/>
        </p:nvSpPr>
        <p:spPr>
          <a:xfrm>
            <a:off x="5377692" y="4051032"/>
            <a:ext cx="641143" cy="579463"/>
          </a:xfrm>
          <a:prstGeom prst="rightArrow">
            <a:avLst>
              <a:gd fmla="val 50000" name="adj1"/>
              <a:gd fmla="val 50000" name="adj2"/>
            </a:avLst>
          </a:prstGeom>
          <a:solidFill>
            <a:srgbClr val="457A8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183">
                                            <p:txEl>
                                              <p:pRg end="0" st="0"/>
                                            </p:txEl>
                                          </p:spTgt>
                                        </p:tgtEl>
                                        <p:attrNameLst>
                                          <p:attrName>style.visibility</p:attrName>
                                        </p:attrNameLst>
                                      </p:cBhvr>
                                      <p:to>
                                        <p:strVal val="visible"/>
                                      </p:to>
                                    </p:set>
                                    <p:anim calcmode="lin" valueType="num">
                                      <p:cBhvr additive="base">
                                        <p:cTn dur="500"/>
                                        <p:tgtEl>
                                          <p:spTgt spid="183">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183">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79"/>
                                        </p:tgtEl>
                                        <p:attrNameLst>
                                          <p:attrName>style.visibility</p:attrName>
                                        </p:attrNameLst>
                                      </p:cBhvr>
                                      <p:to>
                                        <p:strVal val="visible"/>
                                      </p:to>
                                    </p:set>
                                    <p:anim calcmode="lin" valueType="num">
                                      <p:cBhvr additive="base">
                                        <p:cTn dur="500"/>
                                        <p:tgtEl>
                                          <p:spTgt spid="179"/>
                                        </p:tgtEl>
                                        <p:attrNameLst>
                                          <p:attrName>ppt_w</p:attrName>
                                        </p:attrNameLst>
                                      </p:cBhvr>
                                      <p:tavLst>
                                        <p:tav fmla="" tm="0">
                                          <p:val>
                                            <p:strVal val="0"/>
                                          </p:val>
                                        </p:tav>
                                        <p:tav fmla="" tm="100000">
                                          <p:val>
                                            <p:strVal val="#ppt_w"/>
                                          </p:val>
                                        </p:tav>
                                      </p:tavLst>
                                    </p:anim>
                                    <p:anim calcmode="lin" valueType="num">
                                      <p:cBhvr additive="base">
                                        <p:cTn dur="500"/>
                                        <p:tgtEl>
                                          <p:spTgt spid="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5"/>
                                        </p:tgtEl>
                                        <p:attrNameLst>
                                          <p:attrName>style.visibility</p:attrName>
                                        </p:attrNameLst>
                                      </p:cBhvr>
                                      <p:to>
                                        <p:strVal val="visible"/>
                                      </p:to>
                                    </p:set>
                                    <p:anim calcmode="lin" valueType="num">
                                      <p:cBhvr additive="base">
                                        <p:cTn dur="500"/>
                                        <p:tgtEl>
                                          <p:spTgt spid="185"/>
                                        </p:tgtEl>
                                        <p:attrNameLst>
                                          <p:attrName>ppt_w</p:attrName>
                                        </p:attrNameLst>
                                      </p:cBhvr>
                                      <p:tavLst>
                                        <p:tav fmla="" tm="0">
                                          <p:val>
                                            <p:strVal val="0"/>
                                          </p:val>
                                        </p:tav>
                                        <p:tav fmla="" tm="100000">
                                          <p:val>
                                            <p:strVal val="#ppt_w"/>
                                          </p:val>
                                        </p:tav>
                                      </p:tavLst>
                                    </p:anim>
                                    <p:anim calcmode="lin" valueType="num">
                                      <p:cBhvr additive="base">
                                        <p:cTn dur="500"/>
                                        <p:tgtEl>
                                          <p:spTgt spid="18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6"/>
                                        </p:tgtEl>
                                        <p:attrNameLst>
                                          <p:attrName>style.visibility</p:attrName>
                                        </p:attrNameLst>
                                      </p:cBhvr>
                                      <p:to>
                                        <p:strVal val="visible"/>
                                      </p:to>
                                    </p:set>
                                    <p:anim calcmode="lin" valueType="num">
                                      <p:cBhvr additive="base">
                                        <p:cTn dur="500"/>
                                        <p:tgtEl>
                                          <p:spTgt spid="186"/>
                                        </p:tgtEl>
                                        <p:attrNameLst>
                                          <p:attrName>ppt_w</p:attrName>
                                        </p:attrNameLst>
                                      </p:cBhvr>
                                      <p:tavLst>
                                        <p:tav fmla="" tm="0">
                                          <p:val>
                                            <p:strVal val="0"/>
                                          </p:val>
                                        </p:tav>
                                        <p:tav fmla="" tm="100000">
                                          <p:val>
                                            <p:strVal val="#ppt_w"/>
                                          </p:val>
                                        </p:tav>
                                      </p:tavLst>
                                    </p:anim>
                                    <p:anim calcmode="lin" valueType="num">
                                      <p:cBhvr additive="base">
                                        <p:cTn dur="500"/>
                                        <p:tgtEl>
                                          <p:spTgt spid="1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0"/>
                                        </p:tgtEl>
                                        <p:attrNameLst>
                                          <p:attrName>style.visibility</p:attrName>
                                        </p:attrNameLst>
                                      </p:cBhvr>
                                      <p:to>
                                        <p:strVal val="visible"/>
                                      </p:to>
                                    </p:set>
                                    <p:anim calcmode="lin" valueType="num">
                                      <p:cBhvr additive="base">
                                        <p:cTn dur="500"/>
                                        <p:tgtEl>
                                          <p:spTgt spid="180"/>
                                        </p:tgtEl>
                                        <p:attrNameLst>
                                          <p:attrName>ppt_w</p:attrName>
                                        </p:attrNameLst>
                                      </p:cBhvr>
                                      <p:tavLst>
                                        <p:tav fmla="" tm="0">
                                          <p:val>
                                            <p:strVal val="0"/>
                                          </p:val>
                                        </p:tav>
                                        <p:tav fmla="" tm="100000">
                                          <p:val>
                                            <p:strVal val="#ppt_w"/>
                                          </p:val>
                                        </p:tav>
                                      </p:tavLst>
                                    </p:anim>
                                    <p:anim calcmode="lin" valueType="num">
                                      <p:cBhvr additive="base">
                                        <p:cTn dur="500"/>
                                        <p:tgtEl>
                                          <p:spTgt spid="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
                                        </p:tgtEl>
                                        <p:attrNameLst>
                                          <p:attrName>style.visibility</p:attrName>
                                        </p:attrNameLst>
                                      </p:cBhvr>
                                      <p:to>
                                        <p:strVal val="visible"/>
                                      </p:to>
                                    </p:set>
                                    <p:anim calcmode="lin" valueType="num">
                                      <p:cBhvr additive="base">
                                        <p:cTn dur="500"/>
                                        <p:tgtEl>
                                          <p:spTgt spid="188"/>
                                        </p:tgtEl>
                                        <p:attrNameLst>
                                          <p:attrName>ppt_w</p:attrName>
                                        </p:attrNameLst>
                                      </p:cBhvr>
                                      <p:tavLst>
                                        <p:tav fmla="" tm="0">
                                          <p:val>
                                            <p:strVal val="0"/>
                                          </p:val>
                                        </p:tav>
                                        <p:tav fmla="" tm="100000">
                                          <p:val>
                                            <p:strVal val="#ppt_w"/>
                                          </p:val>
                                        </p:tav>
                                      </p:tavLst>
                                    </p:anim>
                                    <p:anim calcmode="lin" valueType="num">
                                      <p:cBhvr additive="base">
                                        <p:cTn dur="500"/>
                                        <p:tgtEl>
                                          <p:spTgt spid="1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1"/>
                                        </p:tgtEl>
                                        <p:attrNameLst>
                                          <p:attrName>style.visibility</p:attrName>
                                        </p:attrNameLst>
                                      </p:cBhvr>
                                      <p:to>
                                        <p:strVal val="visible"/>
                                      </p:to>
                                    </p:set>
                                    <p:anim calcmode="lin" valueType="num">
                                      <p:cBhvr additive="base">
                                        <p:cTn dur="500"/>
                                        <p:tgtEl>
                                          <p:spTgt spid="181"/>
                                        </p:tgtEl>
                                        <p:attrNameLst>
                                          <p:attrName>ppt_w</p:attrName>
                                        </p:attrNameLst>
                                      </p:cBhvr>
                                      <p:tavLst>
                                        <p:tav fmla="" tm="0">
                                          <p:val>
                                            <p:strVal val="0"/>
                                          </p:val>
                                        </p:tav>
                                        <p:tav fmla="" tm="100000">
                                          <p:val>
                                            <p:strVal val="#ppt_w"/>
                                          </p:val>
                                        </p:tav>
                                      </p:tavLst>
                                    </p:anim>
                                    <p:anim calcmode="lin" valueType="num">
                                      <p:cBhvr additive="base">
                                        <p:cTn dur="500"/>
                                        <p:tgtEl>
                                          <p:spTgt spid="18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7"/>
                                        </p:tgtEl>
                                        <p:attrNameLst>
                                          <p:attrName>style.visibility</p:attrName>
                                        </p:attrNameLst>
                                      </p:cBhvr>
                                      <p:to>
                                        <p:strVal val="visible"/>
                                      </p:to>
                                    </p:set>
                                    <p:anim calcmode="lin" valueType="num">
                                      <p:cBhvr additive="base">
                                        <p:cTn dur="500"/>
                                        <p:tgtEl>
                                          <p:spTgt spid="187"/>
                                        </p:tgtEl>
                                        <p:attrNameLst>
                                          <p:attrName>ppt_w</p:attrName>
                                        </p:attrNameLst>
                                      </p:cBhvr>
                                      <p:tavLst>
                                        <p:tav fmla="" tm="0">
                                          <p:val>
                                            <p:strVal val="0"/>
                                          </p:val>
                                        </p:tav>
                                        <p:tav fmla="" tm="100000">
                                          <p:val>
                                            <p:strVal val="#ppt_w"/>
                                          </p:val>
                                        </p:tav>
                                      </p:tavLst>
                                    </p:anim>
                                    <p:anim calcmode="lin" valueType="num">
                                      <p:cBhvr additive="base">
                                        <p:cTn dur="500"/>
                                        <p:tgtEl>
                                          <p:spTgt spid="187"/>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9"/>
          <p:cNvSpPr txBox="1"/>
          <p:nvPr>
            <p:ph type="title"/>
          </p:nvPr>
        </p:nvSpPr>
        <p:spPr>
          <a:xfrm>
            <a:off x="4572000" y="5623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nl-BE" sz="2000">
                <a:latin typeface="Avenir"/>
                <a:ea typeface="Avenir"/>
                <a:cs typeface="Avenir"/>
                <a:sym typeface="Avenir"/>
              </a:rPr>
              <a:t>Verzameling</a:t>
            </a:r>
            <a:endParaRPr b="0" sz="2000">
              <a:latin typeface="Avenir"/>
              <a:ea typeface="Avenir"/>
              <a:cs typeface="Avenir"/>
              <a:sym typeface="Avenir"/>
            </a:endParaRPr>
          </a:p>
        </p:txBody>
      </p:sp>
      <p:sp>
        <p:nvSpPr>
          <p:cNvPr id="195" name="Google Shape;195;p29"/>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rgbClr val="EB5C4E"/>
              </a:buClr>
              <a:buSzPts val="1600"/>
              <a:buChar char="•"/>
            </a:pPr>
            <a:r>
              <a:rPr b="1" lang="nl-BE"/>
              <a:t>Welke types gegevens verwerken wij binnen ons bedrijf?</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b="1" lang="nl-BE"/>
              <a:t>Hoe worden onze gegevens ingevoerd?</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b="1" lang="nl-BE"/>
              <a:t>Welke programma's worden gebruikt om onze gegevens in te voeren?</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b="1" lang="nl-BE"/>
              <a:t>Wie mag gegevens invoeren?</a:t>
            </a:r>
            <a:endParaRPr/>
          </a:p>
          <a:p>
            <a:pPr indent="-241300" lvl="0" marL="342900" rtl="0" algn="l">
              <a:spcBef>
                <a:spcPts val="320"/>
              </a:spcBef>
              <a:spcAft>
                <a:spcPts val="0"/>
              </a:spcAft>
              <a:buClr>
                <a:srgbClr val="EB5C4E"/>
              </a:buClr>
              <a:buSzPts val="1600"/>
              <a:buNone/>
            </a:pPr>
            <a:r>
              <a:t/>
            </a:r>
            <a:endParaRPr/>
          </a:p>
        </p:txBody>
      </p:sp>
      <p:sp>
        <p:nvSpPr>
          <p:cNvPr id="196" name="Google Shape;196;p29"/>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pic>
        <p:nvPicPr>
          <p:cNvPr descr="illus_fixes-10.eps" id="197" name="Google Shape;197;p29"/>
          <p:cNvPicPr preferRelativeResize="0"/>
          <p:nvPr/>
        </p:nvPicPr>
        <p:blipFill rotWithShape="1">
          <a:blip r:embed="rId3">
            <a:alphaModFix/>
          </a:blip>
          <a:srcRect b="0" l="0" r="0" t="0"/>
          <a:stretch/>
        </p:blipFill>
        <p:spPr>
          <a:xfrm>
            <a:off x="292670" y="591792"/>
            <a:ext cx="4103999" cy="41039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1000"/>
                                        <p:tgtEl>
                                          <p:spTgt spid="1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0"/>
          <p:cNvSpPr txBox="1"/>
          <p:nvPr>
            <p:ph type="title"/>
          </p:nvPr>
        </p:nvSpPr>
        <p:spPr>
          <a:xfrm>
            <a:off x="4572000" y="5623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nl-BE" sz="2000">
                <a:latin typeface="Avenir"/>
                <a:ea typeface="Avenir"/>
                <a:cs typeface="Avenir"/>
                <a:sym typeface="Avenir"/>
              </a:rPr>
              <a:t>Overdracht</a:t>
            </a:r>
            <a:endParaRPr b="0" sz="2000">
              <a:latin typeface="Avenir"/>
              <a:ea typeface="Avenir"/>
              <a:cs typeface="Avenir"/>
              <a:sym typeface="Avenir"/>
            </a:endParaRPr>
          </a:p>
        </p:txBody>
      </p:sp>
      <p:sp>
        <p:nvSpPr>
          <p:cNvPr id="204" name="Google Shape;204;p30"/>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rgbClr val="EB5C4E"/>
              </a:buClr>
              <a:buSzPts val="1600"/>
              <a:buChar char="•"/>
            </a:pPr>
            <a:r>
              <a:rPr b="1" lang="nl-BE"/>
              <a:t>Waarnaar dragen wij de gegevens van onze klanten of medewerkers over?</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b="1" lang="nl-BE"/>
              <a:t>Hoe dragen we onze gegevens over?</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b="1" lang="nl-BE"/>
              <a:t>Gebruiken we USB-sticks om gegevens over te dragen?</a:t>
            </a:r>
            <a:r>
              <a:rPr lang="nl-BE"/>
              <a:t>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b="1" lang="nl-BE"/>
              <a:t>Worden de gegevens versleuteld tijdens de overdracht?</a:t>
            </a:r>
            <a:endParaRPr/>
          </a:p>
          <a:p>
            <a:pPr indent="-241300" lvl="0" marL="342900" rtl="0" algn="l">
              <a:spcBef>
                <a:spcPts val="320"/>
              </a:spcBef>
              <a:spcAft>
                <a:spcPts val="0"/>
              </a:spcAft>
              <a:buClr>
                <a:srgbClr val="EB5C4E"/>
              </a:buClr>
              <a:buSzPts val="1600"/>
              <a:buNone/>
            </a:pPr>
            <a:r>
              <a:t/>
            </a:r>
            <a:endParaRPr/>
          </a:p>
        </p:txBody>
      </p:sp>
      <p:sp>
        <p:nvSpPr>
          <p:cNvPr id="205" name="Google Shape;205;p30"/>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nl-BE"/>
              <a:t>‹#›</a:t>
            </a:fld>
            <a:endParaRPr/>
          </a:p>
        </p:txBody>
      </p:sp>
      <p:pic>
        <p:nvPicPr>
          <p:cNvPr descr="illus_fixes-12.eps" id="206" name="Google Shape;206;p30"/>
          <p:cNvPicPr preferRelativeResize="0"/>
          <p:nvPr/>
        </p:nvPicPr>
        <p:blipFill rotWithShape="1">
          <a:blip r:embed="rId3">
            <a:alphaModFix/>
          </a:blip>
          <a:srcRect b="0" l="0" r="0" t="0"/>
          <a:stretch/>
        </p:blipFill>
        <p:spPr>
          <a:xfrm>
            <a:off x="214642" y="705957"/>
            <a:ext cx="4077691" cy="407769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1000"/>
                                        <p:tgtEl>
                                          <p:spTgt spid="2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